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Bobby Jones Soft" charset="1" panose="00000000000000000000"/>
      <p:regular r:id="rId19"/>
    </p:embeddedFont>
    <p:embeddedFont>
      <p:font typeface="Inter Semi-Bold" charset="1" panose="02000503000000020004"/>
      <p:regular r:id="rId20"/>
    </p:embeddedFont>
    <p:embeddedFont>
      <p:font typeface="Poppins Bold" charset="1" panose="00000800000000000000"/>
      <p:regular r:id="rId21"/>
    </p:embeddedFont>
    <p:embeddedFont>
      <p:font typeface="Open Sans" charset="1" panose="020B0606030504020204"/>
      <p:regular r:id="rId22"/>
    </p:embeddedFont>
    <p:embeddedFont>
      <p:font typeface="Dancing Script" charset="1" panose="03080600040507000D00"/>
      <p:regular r:id="rId23"/>
    </p:embeddedFont>
    <p:embeddedFont>
      <p:font typeface="Abhaya Libre Bold" charset="1" panose="02000803000000000000"/>
      <p:regular r:id="rId24"/>
    </p:embeddedFont>
    <p:embeddedFont>
      <p:font typeface="Abhaya Libre Medium" charset="1" panose="02000603000000000000"/>
      <p:regular r:id="rId25"/>
    </p:embeddedFont>
    <p:embeddedFont>
      <p:font typeface="DM Sans" charset="1" panose="00000000000000000000"/>
      <p:regular r:id="rId26"/>
    </p:embeddedFont>
    <p:embeddedFont>
      <p:font typeface="DM Sans Bold" charset="1" panose="000000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11" Target="../media/image35.svg" Type="http://schemas.openxmlformats.org/officeDocument/2006/relationships/image"/><Relationship Id="rId12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6.png" Type="http://schemas.openxmlformats.org/officeDocument/2006/relationships/image"/><Relationship Id="rId11" Target="../media/image37.svg" Type="http://schemas.openxmlformats.org/officeDocument/2006/relationships/image"/><Relationship Id="rId12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Relationship Id="rId5" Target="../media/image23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20.png" Type="http://schemas.openxmlformats.org/officeDocument/2006/relationships/image"/><Relationship Id="rId21" Target="../media/image21.svg" Type="http://schemas.openxmlformats.org/officeDocument/2006/relationships/image"/><Relationship Id="rId22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11" Target="slide5.xml" Type="http://schemas.openxmlformats.org/officeDocument/2006/relationships/slid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28.png" Type="http://schemas.openxmlformats.org/officeDocument/2006/relationships/image"/><Relationship Id="rId3" Target="../media/image29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0.png" Type="http://schemas.openxmlformats.org/officeDocument/2006/relationships/image"/><Relationship Id="rId9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32.png" Type="http://schemas.openxmlformats.org/officeDocument/2006/relationships/image"/><Relationship Id="rId9" Target="../media/image3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svg" Type="http://schemas.openxmlformats.org/officeDocument/2006/relationships/image"/><Relationship Id="rId6" Target="../media/image1.png" Type="http://schemas.openxmlformats.org/officeDocument/2006/relationships/image"/><Relationship Id="rId7" Target="../media/image2.svg" Type="http://schemas.openxmlformats.org/officeDocument/2006/relationships/image"/><Relationship Id="rId8" Target="../media/image26.png" Type="http://schemas.openxmlformats.org/officeDocument/2006/relationships/image"/><Relationship Id="rId9" Target="../media/image2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1010" y="2511746"/>
            <a:ext cx="2509710" cy="6331836"/>
          </a:xfrm>
          <a:custGeom>
            <a:avLst/>
            <a:gdLst/>
            <a:ahLst/>
            <a:cxnLst/>
            <a:rect r="r" b="b" t="t" l="l"/>
            <a:pathLst>
              <a:path h="6331836" w="2509710">
                <a:moveTo>
                  <a:pt x="0" y="0"/>
                </a:moveTo>
                <a:lnTo>
                  <a:pt x="2509710" y="0"/>
                </a:lnTo>
                <a:lnTo>
                  <a:pt x="2509710" y="6331836"/>
                </a:lnTo>
                <a:lnTo>
                  <a:pt x="0" y="633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668" y="7535827"/>
            <a:ext cx="8467923" cy="3715301"/>
          </a:xfrm>
          <a:custGeom>
            <a:avLst/>
            <a:gdLst/>
            <a:ahLst/>
            <a:cxnLst/>
            <a:rect r="r" b="b" t="t" l="l"/>
            <a:pathLst>
              <a:path h="3715301" w="8467923">
                <a:moveTo>
                  <a:pt x="0" y="0"/>
                </a:moveTo>
                <a:lnTo>
                  <a:pt x="8467923" y="0"/>
                </a:lnTo>
                <a:lnTo>
                  <a:pt x="8467923" y="3715301"/>
                </a:lnTo>
                <a:lnTo>
                  <a:pt x="0" y="371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36481" y="9046233"/>
            <a:ext cx="12139043" cy="2411411"/>
          </a:xfrm>
          <a:custGeom>
            <a:avLst/>
            <a:gdLst/>
            <a:ahLst/>
            <a:cxnLst/>
            <a:rect r="r" b="b" t="t" l="l"/>
            <a:pathLst>
              <a:path h="2411411" w="12139043">
                <a:moveTo>
                  <a:pt x="0" y="0"/>
                </a:moveTo>
                <a:lnTo>
                  <a:pt x="12139042" y="0"/>
                </a:lnTo>
                <a:lnTo>
                  <a:pt x="12139042" y="2411411"/>
                </a:lnTo>
                <a:lnTo>
                  <a:pt x="0" y="241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3145519" y="8556620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0305" y="6229521"/>
            <a:ext cx="4039913" cy="5228123"/>
          </a:xfrm>
          <a:custGeom>
            <a:avLst/>
            <a:gdLst/>
            <a:ahLst/>
            <a:cxnLst/>
            <a:rect r="r" b="b" t="t" l="l"/>
            <a:pathLst>
              <a:path h="5228123" w="4039913">
                <a:moveTo>
                  <a:pt x="0" y="0"/>
                </a:moveTo>
                <a:lnTo>
                  <a:pt x="4039914" y="0"/>
                </a:lnTo>
                <a:lnTo>
                  <a:pt x="4039914" y="5228123"/>
                </a:lnTo>
                <a:lnTo>
                  <a:pt x="0" y="5228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1207523"/>
            <a:ext cx="5400745" cy="5400745"/>
          </a:xfrm>
          <a:custGeom>
            <a:avLst/>
            <a:gdLst/>
            <a:ahLst/>
            <a:cxnLst/>
            <a:rect r="r" b="b" t="t" l="l"/>
            <a:pathLst>
              <a:path h="5400745" w="5400745">
                <a:moveTo>
                  <a:pt x="0" y="0"/>
                </a:moveTo>
                <a:lnTo>
                  <a:pt x="5400745" y="0"/>
                </a:lnTo>
                <a:lnTo>
                  <a:pt x="5400745" y="5400745"/>
                </a:lnTo>
                <a:lnTo>
                  <a:pt x="0" y="54007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75012">
            <a:off x="11566286" y="-1863789"/>
            <a:ext cx="8417617" cy="3731213"/>
          </a:xfrm>
          <a:custGeom>
            <a:avLst/>
            <a:gdLst/>
            <a:ahLst/>
            <a:cxnLst/>
            <a:rect r="r" b="b" t="t" l="l"/>
            <a:pathLst>
              <a:path h="3731213" w="8417617">
                <a:moveTo>
                  <a:pt x="0" y="0"/>
                </a:moveTo>
                <a:lnTo>
                  <a:pt x="8417616" y="0"/>
                </a:lnTo>
                <a:lnTo>
                  <a:pt x="8417616" y="3731213"/>
                </a:lnTo>
                <a:lnTo>
                  <a:pt x="0" y="3731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3266496" y="-1203888"/>
            <a:ext cx="12139043" cy="2411411"/>
          </a:xfrm>
          <a:custGeom>
            <a:avLst/>
            <a:gdLst/>
            <a:ahLst/>
            <a:cxnLst/>
            <a:rect r="r" b="b" t="t" l="l"/>
            <a:pathLst>
              <a:path h="2411411" w="12139043">
                <a:moveTo>
                  <a:pt x="0" y="0"/>
                </a:moveTo>
                <a:lnTo>
                  <a:pt x="12139043" y="0"/>
                </a:lnTo>
                <a:lnTo>
                  <a:pt x="12139043" y="2411411"/>
                </a:lnTo>
                <a:lnTo>
                  <a:pt x="0" y="241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false" rot="0">
            <a:off x="-2709762" y="-2931510"/>
            <a:ext cx="5227022" cy="6225756"/>
          </a:xfrm>
          <a:custGeom>
            <a:avLst/>
            <a:gdLst/>
            <a:ahLst/>
            <a:cxnLst/>
            <a:rect r="r" b="b" t="t" l="l"/>
            <a:pathLst>
              <a:path h="6225756" w="5227022">
                <a:moveTo>
                  <a:pt x="5227022" y="0"/>
                </a:moveTo>
                <a:lnTo>
                  <a:pt x="0" y="0"/>
                </a:lnTo>
                <a:lnTo>
                  <a:pt x="0" y="6225756"/>
                </a:lnTo>
                <a:lnTo>
                  <a:pt x="5227022" y="6225756"/>
                </a:lnTo>
                <a:lnTo>
                  <a:pt x="522702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6041431" y="-2649053"/>
            <a:ext cx="9733663" cy="4314567"/>
          </a:xfrm>
          <a:custGeom>
            <a:avLst/>
            <a:gdLst/>
            <a:ahLst/>
            <a:cxnLst/>
            <a:rect r="r" b="b" t="t" l="l"/>
            <a:pathLst>
              <a:path h="4314567" w="9733663">
                <a:moveTo>
                  <a:pt x="0" y="0"/>
                </a:moveTo>
                <a:lnTo>
                  <a:pt x="9733663" y="0"/>
                </a:lnTo>
                <a:lnTo>
                  <a:pt x="9733663" y="4314567"/>
                </a:lnTo>
                <a:lnTo>
                  <a:pt x="0" y="43145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3145519" y="2149760"/>
            <a:ext cx="11996963" cy="3329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20"/>
              </a:lnSpc>
            </a:pPr>
            <a:r>
              <a:rPr lang="en-US" sz="13284" spc="-225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PROPUESTA</a:t>
            </a:r>
          </a:p>
          <a:p>
            <a:pPr algn="ctr">
              <a:lnSpc>
                <a:spcPts val="12620"/>
              </a:lnSpc>
            </a:pPr>
            <a:r>
              <a:rPr lang="en-US" sz="13284" spc="-225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DE PROYECTO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806512" y="5677664"/>
            <a:ext cx="4674975" cy="650293"/>
            <a:chOff x="0" y="0"/>
            <a:chExt cx="6233300" cy="867057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6233300" cy="867057"/>
              <a:chOff x="0" y="0"/>
              <a:chExt cx="1282140" cy="17834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282140" cy="178347"/>
              </a:xfrm>
              <a:custGeom>
                <a:avLst/>
                <a:gdLst/>
                <a:ahLst/>
                <a:cxnLst/>
                <a:rect r="r" b="b" t="t" l="l"/>
                <a:pathLst>
                  <a:path h="178347" w="1282140">
                    <a:moveTo>
                      <a:pt x="84458" y="0"/>
                    </a:moveTo>
                    <a:lnTo>
                      <a:pt x="1197682" y="0"/>
                    </a:lnTo>
                    <a:cubicBezTo>
                      <a:pt x="1220082" y="0"/>
                      <a:pt x="1241564" y="8898"/>
                      <a:pt x="1257403" y="24737"/>
                    </a:cubicBezTo>
                    <a:cubicBezTo>
                      <a:pt x="1273242" y="40576"/>
                      <a:pt x="1282140" y="62058"/>
                      <a:pt x="1282140" y="84458"/>
                    </a:cubicBezTo>
                    <a:lnTo>
                      <a:pt x="1282140" y="93889"/>
                    </a:lnTo>
                    <a:cubicBezTo>
                      <a:pt x="1282140" y="140534"/>
                      <a:pt x="1244327" y="178347"/>
                      <a:pt x="1197682" y="178347"/>
                    </a:cubicBezTo>
                    <a:lnTo>
                      <a:pt x="84458" y="178347"/>
                    </a:lnTo>
                    <a:cubicBezTo>
                      <a:pt x="62058" y="178347"/>
                      <a:pt x="40576" y="169449"/>
                      <a:pt x="24737" y="153610"/>
                    </a:cubicBezTo>
                    <a:cubicBezTo>
                      <a:pt x="8898" y="137771"/>
                      <a:pt x="0" y="116289"/>
                      <a:pt x="0" y="93889"/>
                    </a:cubicBezTo>
                    <a:lnTo>
                      <a:pt x="0" y="84458"/>
                    </a:lnTo>
                    <a:cubicBezTo>
                      <a:pt x="0" y="62058"/>
                      <a:pt x="8898" y="40576"/>
                      <a:pt x="24737" y="24737"/>
                    </a:cubicBezTo>
                    <a:cubicBezTo>
                      <a:pt x="40576" y="8898"/>
                      <a:pt x="62058" y="0"/>
                      <a:pt x="84458" y="0"/>
                    </a:cubicBezTo>
                    <a:close/>
                  </a:path>
                </a:pathLst>
              </a:custGeom>
              <a:ln w="28575" cap="rnd">
                <a:solidFill>
                  <a:srgbClr val="434343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28575"/>
                <a:ext cx="1282140" cy="1497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0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479208" y="231771"/>
              <a:ext cx="5274884" cy="4423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96"/>
                </a:lnSpc>
              </a:pPr>
              <a:r>
                <a:rPr lang="en-US" b="true" sz="2400" spc="-48">
                  <a:solidFill>
                    <a:srgbClr val="434343"/>
                  </a:solidFill>
                  <a:latin typeface="Inter Semi-Bold"/>
                  <a:ea typeface="Inter Semi-Bold"/>
                  <a:cs typeface="Inter Semi-Bold"/>
                  <a:sym typeface="Inter Semi-Bold"/>
                </a:rPr>
                <a:t>Red de Voluntarios</a:t>
              </a: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4794434" y="6728890"/>
            <a:ext cx="8699133" cy="182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0"/>
              </a:lnSpc>
            </a:pPr>
            <a:r>
              <a:rPr lang="en-US" b="true" sz="2759" spc="104">
                <a:solidFill>
                  <a:srgbClr val="434343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Presentado por:</a:t>
            </a:r>
          </a:p>
          <a:p>
            <a:pPr algn="ctr">
              <a:lnSpc>
                <a:spcPts val="2870"/>
              </a:lnSpc>
            </a:pPr>
            <a:r>
              <a:rPr lang="en-US" b="true" sz="2759" spc="104">
                <a:solidFill>
                  <a:srgbClr val="434343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Kevin Hernández Guzmán</a:t>
            </a:r>
          </a:p>
          <a:p>
            <a:pPr algn="ctr">
              <a:lnSpc>
                <a:spcPts val="2870"/>
              </a:lnSpc>
            </a:pPr>
            <a:r>
              <a:rPr lang="en-US" b="true" sz="2759" spc="104">
                <a:solidFill>
                  <a:srgbClr val="434343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Zharick Sofia Rodriguez Gutierrez</a:t>
            </a:r>
          </a:p>
          <a:p>
            <a:pPr algn="ctr">
              <a:lnSpc>
                <a:spcPts val="2870"/>
              </a:lnSpc>
            </a:pPr>
            <a:r>
              <a:rPr lang="en-US" b="true" sz="2759" spc="104">
                <a:solidFill>
                  <a:srgbClr val="434343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Mateo Moreno Lopez</a:t>
            </a:r>
          </a:p>
          <a:p>
            <a:pPr algn="ctr">
              <a:lnSpc>
                <a:spcPts val="2870"/>
              </a:lnSpc>
            </a:pPr>
            <a:r>
              <a:rPr lang="en-US" b="true" sz="2759" spc="104">
                <a:solidFill>
                  <a:srgbClr val="434343"/>
                </a:solidFill>
                <a:latin typeface="Inter Semi-Bold"/>
                <a:ea typeface="Inter Semi-Bold"/>
                <a:cs typeface="Inter Semi-Bold"/>
                <a:sym typeface="Inter Semi-Bold"/>
              </a:rPr>
              <a:t>Nicolay Cajamarca Gonzalez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2331" y="-1440876"/>
            <a:ext cx="2620531" cy="6611432"/>
          </a:xfrm>
          <a:custGeom>
            <a:avLst/>
            <a:gdLst/>
            <a:ahLst/>
            <a:cxnLst/>
            <a:rect r="r" b="b" t="t" l="l"/>
            <a:pathLst>
              <a:path h="6611432" w="2620531">
                <a:moveTo>
                  <a:pt x="0" y="0"/>
                </a:moveTo>
                <a:lnTo>
                  <a:pt x="2620531" y="0"/>
                </a:lnTo>
                <a:lnTo>
                  <a:pt x="2620531" y="6611432"/>
                </a:lnTo>
                <a:lnTo>
                  <a:pt x="0" y="6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2193155" y="9034082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810427" y="6587767"/>
            <a:ext cx="3910291" cy="5060377"/>
          </a:xfrm>
          <a:custGeom>
            <a:avLst/>
            <a:gdLst/>
            <a:ahLst/>
            <a:cxnLst/>
            <a:rect r="r" b="b" t="t" l="l"/>
            <a:pathLst>
              <a:path h="5060377" w="3910291">
                <a:moveTo>
                  <a:pt x="0" y="0"/>
                </a:moveTo>
                <a:lnTo>
                  <a:pt x="3910292" y="0"/>
                </a:lnTo>
                <a:lnTo>
                  <a:pt x="3910292" y="5060377"/>
                </a:lnTo>
                <a:lnTo>
                  <a:pt x="0" y="5060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2846874" y="-1440876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6" id="6"/>
          <p:cNvSpPr txBox="true"/>
          <p:nvPr/>
        </p:nvSpPr>
        <p:spPr>
          <a:xfrm rot="0">
            <a:off x="1409700" y="1835149"/>
            <a:ext cx="7734300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9600" spc="-163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I</a:t>
            </a:r>
            <a:r>
              <a:rPr lang="en-US" sz="9600" spc="-163" strike="noStrike" u="none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NNOVACIÓN DEL PROYECTO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00" y="4763072"/>
            <a:ext cx="8290711" cy="4271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779"/>
              </a:lnSpc>
              <a:buFont typeface="Arial"/>
              <a:buChar char="•"/>
            </a:pPr>
            <a:r>
              <a:rPr lang="en-US" sz="2799" spc="58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Combina (tecnología + comunidad + impacto social real).</a:t>
            </a:r>
          </a:p>
          <a:p>
            <a:pPr algn="l" marL="604519" indent="-302260" lvl="1">
              <a:lnSpc>
                <a:spcPts val="3779"/>
              </a:lnSpc>
              <a:buFont typeface="Arial"/>
              <a:buChar char="•"/>
            </a:pPr>
            <a:r>
              <a:rPr lang="en-US" sz="2799" spc="58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Uso de (geolocalización) para conectar ayuda cercana.</a:t>
            </a:r>
          </a:p>
          <a:p>
            <a:pPr algn="l" marL="604519" indent="-302260" lvl="1">
              <a:lnSpc>
                <a:spcPts val="3779"/>
              </a:lnSpc>
              <a:buFont typeface="Arial"/>
              <a:buChar char="•"/>
            </a:pPr>
            <a:r>
              <a:rPr lang="en-US" sz="2799" spc="58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Sistema de “match inteligente” (ej: “eres profesor de inglés, cerca tuyo hay una fundación que necesita clases”).</a:t>
            </a:r>
          </a:p>
          <a:p>
            <a:pPr algn="l" marL="604519" indent="-302260" lvl="1">
              <a:lnSpc>
                <a:spcPts val="3779"/>
              </a:lnSpc>
              <a:buFont typeface="Arial"/>
              <a:buChar char="•"/>
            </a:pPr>
            <a:r>
              <a:rPr lang="en-US" sz="2799" spc="58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Fomenta la “economía colaborativa sin dinero”, solo con tiempo y habilidades.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44714" y="2614076"/>
            <a:ext cx="6221410" cy="6644224"/>
          </a:xfrm>
          <a:custGeom>
            <a:avLst/>
            <a:gdLst/>
            <a:ahLst/>
            <a:cxnLst/>
            <a:rect r="r" b="b" t="t" l="l"/>
            <a:pathLst>
              <a:path h="6644224" w="6221410">
                <a:moveTo>
                  <a:pt x="0" y="0"/>
                </a:moveTo>
                <a:lnTo>
                  <a:pt x="6221410" y="0"/>
                </a:lnTo>
                <a:lnTo>
                  <a:pt x="6221410" y="6644224"/>
                </a:lnTo>
                <a:lnTo>
                  <a:pt x="0" y="66442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2331" y="-1440876"/>
            <a:ext cx="2620531" cy="6611432"/>
          </a:xfrm>
          <a:custGeom>
            <a:avLst/>
            <a:gdLst/>
            <a:ahLst/>
            <a:cxnLst/>
            <a:rect r="r" b="b" t="t" l="l"/>
            <a:pathLst>
              <a:path h="6611432" w="2620531">
                <a:moveTo>
                  <a:pt x="0" y="0"/>
                </a:moveTo>
                <a:lnTo>
                  <a:pt x="2620531" y="0"/>
                </a:lnTo>
                <a:lnTo>
                  <a:pt x="2620531" y="6611432"/>
                </a:lnTo>
                <a:lnTo>
                  <a:pt x="0" y="6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2193155" y="9034082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810427" y="6587767"/>
            <a:ext cx="3910291" cy="5060377"/>
          </a:xfrm>
          <a:custGeom>
            <a:avLst/>
            <a:gdLst/>
            <a:ahLst/>
            <a:cxnLst/>
            <a:rect r="r" b="b" t="t" l="l"/>
            <a:pathLst>
              <a:path h="5060377" w="3910291">
                <a:moveTo>
                  <a:pt x="0" y="0"/>
                </a:moveTo>
                <a:lnTo>
                  <a:pt x="3910292" y="0"/>
                </a:lnTo>
                <a:lnTo>
                  <a:pt x="3910292" y="5060377"/>
                </a:lnTo>
                <a:lnTo>
                  <a:pt x="0" y="5060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2846874" y="-1440876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743676" y="2771340"/>
            <a:ext cx="6066751" cy="5220956"/>
          </a:xfrm>
          <a:custGeom>
            <a:avLst/>
            <a:gdLst/>
            <a:ahLst/>
            <a:cxnLst/>
            <a:rect r="r" b="b" t="t" l="l"/>
            <a:pathLst>
              <a:path h="5220956" w="6066751">
                <a:moveTo>
                  <a:pt x="0" y="0"/>
                </a:moveTo>
                <a:lnTo>
                  <a:pt x="6066751" y="0"/>
                </a:lnTo>
                <a:lnTo>
                  <a:pt x="6066751" y="5220956"/>
                </a:lnTo>
                <a:lnTo>
                  <a:pt x="0" y="522095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845274"/>
            <a:ext cx="8796902" cy="240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9600" spc="-163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IMP</a:t>
            </a:r>
            <a:r>
              <a:rPr lang="en-US" sz="9600" spc="-163" strike="noStrike" u="none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ACTO ESPERADO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6908" y="4673786"/>
            <a:ext cx="8408694" cy="400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7672" indent="-318836" lvl="1">
              <a:lnSpc>
                <a:spcPts val="3987"/>
              </a:lnSpc>
              <a:buFont typeface="Arial"/>
              <a:buChar char="•"/>
            </a:pPr>
            <a:r>
              <a:rPr lang="en-US" sz="2953" spc="62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Pr</a:t>
            </a:r>
            <a:r>
              <a:rPr lang="en-US" sz="2953" spc="62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ocesos de ayuda más rápidos y organizados.</a:t>
            </a:r>
          </a:p>
          <a:p>
            <a:pPr algn="l" marL="637672" indent="-318836" lvl="1">
              <a:lnSpc>
                <a:spcPts val="3987"/>
              </a:lnSpc>
              <a:buFont typeface="Arial"/>
              <a:buChar char="•"/>
            </a:pPr>
            <a:r>
              <a:rPr lang="en-US" sz="2953" spc="62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Más oportunidades de voluntariado accesibles para ciudadanos.</a:t>
            </a:r>
          </a:p>
          <a:p>
            <a:pPr algn="l" marL="637672" indent="-318836" lvl="1">
              <a:lnSpc>
                <a:spcPts val="3987"/>
              </a:lnSpc>
              <a:buFont typeface="Arial"/>
              <a:buChar char="•"/>
            </a:pPr>
            <a:r>
              <a:rPr lang="en-US" sz="2953" spc="62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Un ecosistema digital que promueva confianza y solidaridad.</a:t>
            </a:r>
          </a:p>
          <a:p>
            <a:pPr algn="l" marL="637672" indent="-318836" lvl="1">
              <a:lnSpc>
                <a:spcPts val="3987"/>
              </a:lnSpc>
              <a:buFont typeface="Arial"/>
              <a:buChar char="•"/>
            </a:pPr>
            <a:r>
              <a:rPr lang="en-US" sz="2953" spc="62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Mayor transparencia en apoyo comunitario.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2331" y="-1440876"/>
            <a:ext cx="2620531" cy="6611432"/>
          </a:xfrm>
          <a:custGeom>
            <a:avLst/>
            <a:gdLst/>
            <a:ahLst/>
            <a:cxnLst/>
            <a:rect r="r" b="b" t="t" l="l"/>
            <a:pathLst>
              <a:path h="6611432" w="2620531">
                <a:moveTo>
                  <a:pt x="0" y="0"/>
                </a:moveTo>
                <a:lnTo>
                  <a:pt x="2620531" y="0"/>
                </a:lnTo>
                <a:lnTo>
                  <a:pt x="2620531" y="6611432"/>
                </a:lnTo>
                <a:lnTo>
                  <a:pt x="0" y="6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2193155" y="9034082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810427" y="6587767"/>
            <a:ext cx="3910291" cy="5060377"/>
          </a:xfrm>
          <a:custGeom>
            <a:avLst/>
            <a:gdLst/>
            <a:ahLst/>
            <a:cxnLst/>
            <a:rect r="r" b="b" t="t" l="l"/>
            <a:pathLst>
              <a:path h="5060377" w="3910291">
                <a:moveTo>
                  <a:pt x="0" y="0"/>
                </a:moveTo>
                <a:lnTo>
                  <a:pt x="3910292" y="0"/>
                </a:lnTo>
                <a:lnTo>
                  <a:pt x="3910292" y="5060377"/>
                </a:lnTo>
                <a:lnTo>
                  <a:pt x="0" y="5060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2846874" y="-1440876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1446681" y="3605049"/>
            <a:ext cx="4590548" cy="4114800"/>
          </a:xfrm>
          <a:custGeom>
            <a:avLst/>
            <a:gdLst/>
            <a:ahLst/>
            <a:cxnLst/>
            <a:rect r="r" b="b" t="t" l="l"/>
            <a:pathLst>
              <a:path h="4114800" w="4590548">
                <a:moveTo>
                  <a:pt x="0" y="0"/>
                </a:moveTo>
                <a:lnTo>
                  <a:pt x="4590547" y="0"/>
                </a:lnTo>
                <a:lnTo>
                  <a:pt x="459054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7906" y="1466421"/>
            <a:ext cx="7734300" cy="2968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0"/>
              </a:lnSpc>
            </a:pPr>
            <a:r>
              <a:rPr lang="en-US" sz="8000" spc="-136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METODOS DE SOSTENIMIENTO</a:t>
            </a:r>
          </a:p>
          <a:p>
            <a:pPr algn="l" marL="0" indent="0" lvl="0">
              <a:lnSpc>
                <a:spcPts val="760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576474"/>
            <a:ext cx="9249203" cy="615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3"/>
              </a:lnSpc>
            </a:pPr>
            <a:r>
              <a:rPr lang="en-US" sz="19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1. Alianzas con empresas y fundaciones (RSE)</a:t>
            </a:r>
          </a:p>
          <a:p>
            <a:pPr algn="l">
              <a:lnSpc>
                <a:spcPts val="2713"/>
              </a:lnSpc>
            </a:pPr>
          </a:p>
          <a:p>
            <a:pPr algn="l" marL="418453" indent="-209227" lvl="1">
              <a:lnSpc>
                <a:spcPts val="2713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Empresas privadas, ONGs y fundaciones pueden financiar parte del proyecto a cambio de aparecer como aliados estratégicos.</a:t>
            </a:r>
          </a:p>
          <a:p>
            <a:pPr algn="l" marL="418453" indent="-209227" lvl="1">
              <a:lnSpc>
                <a:spcPts val="2713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Esto asegura un ingreso inicial estable sin necesidad de cobrar a los usuarios.</a:t>
            </a:r>
          </a:p>
          <a:p>
            <a:pPr algn="l">
              <a:lnSpc>
                <a:spcPts val="2713"/>
              </a:lnSpc>
            </a:pPr>
          </a:p>
          <a:p>
            <a:pPr algn="l">
              <a:lnSpc>
                <a:spcPts val="2713"/>
              </a:lnSpc>
            </a:pPr>
            <a:r>
              <a:rPr lang="en-US" sz="19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2. Crowdfunding y donaciones voluntarias</a:t>
            </a:r>
          </a:p>
          <a:p>
            <a:pPr algn="l">
              <a:lnSpc>
                <a:spcPts val="2713"/>
              </a:lnSpc>
            </a:pPr>
          </a:p>
          <a:p>
            <a:pPr algn="l" marL="418453" indent="-209227" lvl="1">
              <a:lnSpc>
                <a:spcPts val="2713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Integrar en la plataforma un botón de “Apóyanos” para que personas y organizaciones aporten dinero de forma libre.</a:t>
            </a:r>
          </a:p>
          <a:p>
            <a:pPr algn="l" marL="418453" indent="-209227" lvl="1">
              <a:lnSpc>
                <a:spcPts val="2713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Permite mantener el carácter social del proyecto sin poner barreras de acceso.</a:t>
            </a:r>
          </a:p>
          <a:p>
            <a:pPr algn="l">
              <a:lnSpc>
                <a:spcPts val="2713"/>
              </a:lnSpc>
            </a:pPr>
          </a:p>
          <a:p>
            <a:pPr algn="l">
              <a:lnSpc>
                <a:spcPts val="2713"/>
              </a:lnSpc>
            </a:pPr>
            <a:r>
              <a:rPr lang="en-US" sz="19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3. Publicidad ética y selectiva (a futuro)</a:t>
            </a:r>
          </a:p>
          <a:p>
            <a:pPr algn="l">
              <a:lnSpc>
                <a:spcPts val="2713"/>
              </a:lnSpc>
            </a:pPr>
          </a:p>
          <a:p>
            <a:pPr algn="l" marL="418453" indent="-209227" lvl="1">
              <a:lnSpc>
                <a:spcPts val="2713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Una vez la plataforma tenga usuarios activos, se puede incluir publicidad de marcas alineadas con la misión (educación, salud, deporte, emprendimiento).</a:t>
            </a:r>
          </a:p>
          <a:p>
            <a:pPr algn="l" marL="418453" indent="-209227" lvl="1">
              <a:lnSpc>
                <a:spcPts val="2713"/>
              </a:lnSpc>
              <a:buFont typeface="Arial"/>
              <a:buChar char="•"/>
            </a:pPr>
            <a:r>
              <a:rPr lang="en-US" sz="1938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 invasiva y siempre transparente.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1010" y="2511746"/>
            <a:ext cx="2509710" cy="6331836"/>
          </a:xfrm>
          <a:custGeom>
            <a:avLst/>
            <a:gdLst/>
            <a:ahLst/>
            <a:cxnLst/>
            <a:rect r="r" b="b" t="t" l="l"/>
            <a:pathLst>
              <a:path h="6331836" w="2509710">
                <a:moveTo>
                  <a:pt x="0" y="0"/>
                </a:moveTo>
                <a:lnTo>
                  <a:pt x="2509710" y="0"/>
                </a:lnTo>
                <a:lnTo>
                  <a:pt x="2509710" y="6331836"/>
                </a:lnTo>
                <a:lnTo>
                  <a:pt x="0" y="633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668" y="7535827"/>
            <a:ext cx="8467923" cy="3715301"/>
          </a:xfrm>
          <a:custGeom>
            <a:avLst/>
            <a:gdLst/>
            <a:ahLst/>
            <a:cxnLst/>
            <a:rect r="r" b="b" t="t" l="l"/>
            <a:pathLst>
              <a:path h="3715301" w="8467923">
                <a:moveTo>
                  <a:pt x="0" y="0"/>
                </a:moveTo>
                <a:lnTo>
                  <a:pt x="8467923" y="0"/>
                </a:lnTo>
                <a:lnTo>
                  <a:pt x="8467923" y="3715301"/>
                </a:lnTo>
                <a:lnTo>
                  <a:pt x="0" y="371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36481" y="9046233"/>
            <a:ext cx="12139043" cy="2411411"/>
          </a:xfrm>
          <a:custGeom>
            <a:avLst/>
            <a:gdLst/>
            <a:ahLst/>
            <a:cxnLst/>
            <a:rect r="r" b="b" t="t" l="l"/>
            <a:pathLst>
              <a:path h="2411411" w="12139043">
                <a:moveTo>
                  <a:pt x="0" y="0"/>
                </a:moveTo>
                <a:lnTo>
                  <a:pt x="12139042" y="0"/>
                </a:lnTo>
                <a:lnTo>
                  <a:pt x="12139042" y="2411411"/>
                </a:lnTo>
                <a:lnTo>
                  <a:pt x="0" y="241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3145519" y="8556620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0305" y="6229521"/>
            <a:ext cx="4039913" cy="5228123"/>
          </a:xfrm>
          <a:custGeom>
            <a:avLst/>
            <a:gdLst/>
            <a:ahLst/>
            <a:cxnLst/>
            <a:rect r="r" b="b" t="t" l="l"/>
            <a:pathLst>
              <a:path h="5228123" w="4039913">
                <a:moveTo>
                  <a:pt x="0" y="0"/>
                </a:moveTo>
                <a:lnTo>
                  <a:pt x="4039914" y="0"/>
                </a:lnTo>
                <a:lnTo>
                  <a:pt x="4039914" y="5228123"/>
                </a:lnTo>
                <a:lnTo>
                  <a:pt x="0" y="5228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1207523"/>
            <a:ext cx="5400745" cy="5400745"/>
          </a:xfrm>
          <a:custGeom>
            <a:avLst/>
            <a:gdLst/>
            <a:ahLst/>
            <a:cxnLst/>
            <a:rect r="r" b="b" t="t" l="l"/>
            <a:pathLst>
              <a:path h="5400745" w="5400745">
                <a:moveTo>
                  <a:pt x="0" y="0"/>
                </a:moveTo>
                <a:lnTo>
                  <a:pt x="5400745" y="0"/>
                </a:lnTo>
                <a:lnTo>
                  <a:pt x="5400745" y="5400745"/>
                </a:lnTo>
                <a:lnTo>
                  <a:pt x="0" y="54007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75012">
            <a:off x="11566286" y="-1863789"/>
            <a:ext cx="8417617" cy="3731213"/>
          </a:xfrm>
          <a:custGeom>
            <a:avLst/>
            <a:gdLst/>
            <a:ahLst/>
            <a:cxnLst/>
            <a:rect r="r" b="b" t="t" l="l"/>
            <a:pathLst>
              <a:path h="3731213" w="8417617">
                <a:moveTo>
                  <a:pt x="0" y="0"/>
                </a:moveTo>
                <a:lnTo>
                  <a:pt x="8417616" y="0"/>
                </a:lnTo>
                <a:lnTo>
                  <a:pt x="8417616" y="3731213"/>
                </a:lnTo>
                <a:lnTo>
                  <a:pt x="0" y="3731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3266496" y="-1203888"/>
            <a:ext cx="12139043" cy="2411411"/>
          </a:xfrm>
          <a:custGeom>
            <a:avLst/>
            <a:gdLst/>
            <a:ahLst/>
            <a:cxnLst/>
            <a:rect r="r" b="b" t="t" l="l"/>
            <a:pathLst>
              <a:path h="2411411" w="12139043">
                <a:moveTo>
                  <a:pt x="0" y="0"/>
                </a:moveTo>
                <a:lnTo>
                  <a:pt x="12139043" y="0"/>
                </a:lnTo>
                <a:lnTo>
                  <a:pt x="12139043" y="2411411"/>
                </a:lnTo>
                <a:lnTo>
                  <a:pt x="0" y="241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false" rot="0">
            <a:off x="-2709762" y="-2931510"/>
            <a:ext cx="5227022" cy="6225756"/>
          </a:xfrm>
          <a:custGeom>
            <a:avLst/>
            <a:gdLst/>
            <a:ahLst/>
            <a:cxnLst/>
            <a:rect r="r" b="b" t="t" l="l"/>
            <a:pathLst>
              <a:path h="6225756" w="5227022">
                <a:moveTo>
                  <a:pt x="5227022" y="0"/>
                </a:moveTo>
                <a:lnTo>
                  <a:pt x="0" y="0"/>
                </a:lnTo>
                <a:lnTo>
                  <a:pt x="0" y="6225756"/>
                </a:lnTo>
                <a:lnTo>
                  <a:pt x="5227022" y="6225756"/>
                </a:lnTo>
                <a:lnTo>
                  <a:pt x="522702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6041431" y="-2649053"/>
            <a:ext cx="9733663" cy="4314567"/>
          </a:xfrm>
          <a:custGeom>
            <a:avLst/>
            <a:gdLst/>
            <a:ahLst/>
            <a:cxnLst/>
            <a:rect r="r" b="b" t="t" l="l"/>
            <a:pathLst>
              <a:path h="4314567" w="9733663">
                <a:moveTo>
                  <a:pt x="0" y="0"/>
                </a:moveTo>
                <a:lnTo>
                  <a:pt x="9733663" y="0"/>
                </a:lnTo>
                <a:lnTo>
                  <a:pt x="9733663" y="4314567"/>
                </a:lnTo>
                <a:lnTo>
                  <a:pt x="0" y="43145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4005705" y="5737400"/>
            <a:ext cx="10276591" cy="117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3"/>
              </a:lnSpc>
            </a:pPr>
            <a:r>
              <a:rPr lang="en-US" b="true" sz="3423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“Conexión entre personas que ofrecen ayuda y quienes la necesitan”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59274" y="2690622"/>
            <a:ext cx="13426546" cy="1944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124"/>
              </a:lnSpc>
            </a:pPr>
            <a:r>
              <a:rPr lang="en-US" sz="14868" spc="-252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¡GRACIAS!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1010" y="2511746"/>
            <a:ext cx="2509710" cy="6331836"/>
          </a:xfrm>
          <a:custGeom>
            <a:avLst/>
            <a:gdLst/>
            <a:ahLst/>
            <a:cxnLst/>
            <a:rect r="r" b="b" t="t" l="l"/>
            <a:pathLst>
              <a:path h="6331836" w="2509710">
                <a:moveTo>
                  <a:pt x="0" y="0"/>
                </a:moveTo>
                <a:lnTo>
                  <a:pt x="2509710" y="0"/>
                </a:lnTo>
                <a:lnTo>
                  <a:pt x="2509710" y="6331836"/>
                </a:lnTo>
                <a:lnTo>
                  <a:pt x="0" y="633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668" y="7535827"/>
            <a:ext cx="8467923" cy="3715301"/>
          </a:xfrm>
          <a:custGeom>
            <a:avLst/>
            <a:gdLst/>
            <a:ahLst/>
            <a:cxnLst/>
            <a:rect r="r" b="b" t="t" l="l"/>
            <a:pathLst>
              <a:path h="3715301" w="8467923">
                <a:moveTo>
                  <a:pt x="0" y="0"/>
                </a:moveTo>
                <a:lnTo>
                  <a:pt x="8467923" y="0"/>
                </a:lnTo>
                <a:lnTo>
                  <a:pt x="8467923" y="3715301"/>
                </a:lnTo>
                <a:lnTo>
                  <a:pt x="0" y="371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36481" y="9046233"/>
            <a:ext cx="12139043" cy="2411411"/>
          </a:xfrm>
          <a:custGeom>
            <a:avLst/>
            <a:gdLst/>
            <a:ahLst/>
            <a:cxnLst/>
            <a:rect r="r" b="b" t="t" l="l"/>
            <a:pathLst>
              <a:path h="2411411" w="12139043">
                <a:moveTo>
                  <a:pt x="0" y="0"/>
                </a:moveTo>
                <a:lnTo>
                  <a:pt x="12139042" y="0"/>
                </a:lnTo>
                <a:lnTo>
                  <a:pt x="12139042" y="2411411"/>
                </a:lnTo>
                <a:lnTo>
                  <a:pt x="0" y="241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3145519" y="8556620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0305" y="6229521"/>
            <a:ext cx="4039913" cy="5228123"/>
          </a:xfrm>
          <a:custGeom>
            <a:avLst/>
            <a:gdLst/>
            <a:ahLst/>
            <a:cxnLst/>
            <a:rect r="r" b="b" t="t" l="l"/>
            <a:pathLst>
              <a:path h="5228123" w="4039913">
                <a:moveTo>
                  <a:pt x="0" y="0"/>
                </a:moveTo>
                <a:lnTo>
                  <a:pt x="4039914" y="0"/>
                </a:lnTo>
                <a:lnTo>
                  <a:pt x="4039914" y="5228123"/>
                </a:lnTo>
                <a:lnTo>
                  <a:pt x="0" y="5228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1207523"/>
            <a:ext cx="5400745" cy="5400745"/>
          </a:xfrm>
          <a:custGeom>
            <a:avLst/>
            <a:gdLst/>
            <a:ahLst/>
            <a:cxnLst/>
            <a:rect r="r" b="b" t="t" l="l"/>
            <a:pathLst>
              <a:path h="5400745" w="5400745">
                <a:moveTo>
                  <a:pt x="0" y="0"/>
                </a:moveTo>
                <a:lnTo>
                  <a:pt x="5400745" y="0"/>
                </a:lnTo>
                <a:lnTo>
                  <a:pt x="5400745" y="5400745"/>
                </a:lnTo>
                <a:lnTo>
                  <a:pt x="0" y="54007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75012">
            <a:off x="11566286" y="-1863789"/>
            <a:ext cx="8417617" cy="3731213"/>
          </a:xfrm>
          <a:custGeom>
            <a:avLst/>
            <a:gdLst/>
            <a:ahLst/>
            <a:cxnLst/>
            <a:rect r="r" b="b" t="t" l="l"/>
            <a:pathLst>
              <a:path h="3731213" w="8417617">
                <a:moveTo>
                  <a:pt x="0" y="0"/>
                </a:moveTo>
                <a:lnTo>
                  <a:pt x="8417616" y="0"/>
                </a:lnTo>
                <a:lnTo>
                  <a:pt x="8417616" y="3731213"/>
                </a:lnTo>
                <a:lnTo>
                  <a:pt x="0" y="3731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3266496" y="-1203888"/>
            <a:ext cx="12139043" cy="2411411"/>
          </a:xfrm>
          <a:custGeom>
            <a:avLst/>
            <a:gdLst/>
            <a:ahLst/>
            <a:cxnLst/>
            <a:rect r="r" b="b" t="t" l="l"/>
            <a:pathLst>
              <a:path h="2411411" w="12139043">
                <a:moveTo>
                  <a:pt x="0" y="0"/>
                </a:moveTo>
                <a:lnTo>
                  <a:pt x="12139043" y="0"/>
                </a:lnTo>
                <a:lnTo>
                  <a:pt x="12139043" y="2411411"/>
                </a:lnTo>
                <a:lnTo>
                  <a:pt x="0" y="241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false" rot="0">
            <a:off x="-2709762" y="-2931510"/>
            <a:ext cx="5227022" cy="6225756"/>
          </a:xfrm>
          <a:custGeom>
            <a:avLst/>
            <a:gdLst/>
            <a:ahLst/>
            <a:cxnLst/>
            <a:rect r="r" b="b" t="t" l="l"/>
            <a:pathLst>
              <a:path h="6225756" w="5227022">
                <a:moveTo>
                  <a:pt x="5227022" y="0"/>
                </a:moveTo>
                <a:lnTo>
                  <a:pt x="0" y="0"/>
                </a:lnTo>
                <a:lnTo>
                  <a:pt x="0" y="6225756"/>
                </a:lnTo>
                <a:lnTo>
                  <a:pt x="5227022" y="6225756"/>
                </a:lnTo>
                <a:lnTo>
                  <a:pt x="522702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6041431" y="-2649053"/>
            <a:ext cx="9733663" cy="4314567"/>
          </a:xfrm>
          <a:custGeom>
            <a:avLst/>
            <a:gdLst/>
            <a:ahLst/>
            <a:cxnLst/>
            <a:rect r="r" b="b" t="t" l="l"/>
            <a:pathLst>
              <a:path h="4314567" w="9733663">
                <a:moveTo>
                  <a:pt x="0" y="0"/>
                </a:moveTo>
                <a:lnTo>
                  <a:pt x="9733663" y="0"/>
                </a:lnTo>
                <a:lnTo>
                  <a:pt x="9733663" y="4314567"/>
                </a:lnTo>
                <a:lnTo>
                  <a:pt x="0" y="43145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2" id="12"/>
          <p:cNvGrpSpPr/>
          <p:nvPr/>
        </p:nvGrpSpPr>
        <p:grpSpPr>
          <a:xfrm rot="0">
            <a:off x="6354092" y="2185752"/>
            <a:ext cx="5579815" cy="5915496"/>
            <a:chOff x="0" y="0"/>
            <a:chExt cx="7439753" cy="78873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399327" y="0"/>
              <a:ext cx="4641100" cy="5124188"/>
            </a:xfrm>
            <a:custGeom>
              <a:avLst/>
              <a:gdLst/>
              <a:ahLst/>
              <a:cxnLst/>
              <a:rect r="r" b="b" t="t" l="l"/>
              <a:pathLst>
                <a:path h="5124188" w="4641100">
                  <a:moveTo>
                    <a:pt x="0" y="0"/>
                  </a:moveTo>
                  <a:lnTo>
                    <a:pt x="4641100" y="0"/>
                  </a:lnTo>
                  <a:lnTo>
                    <a:pt x="4641100" y="5124188"/>
                  </a:lnTo>
                  <a:lnTo>
                    <a:pt x="0" y="51241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5233241"/>
              <a:ext cx="7439753" cy="1753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732"/>
                </a:lnSpc>
              </a:pPr>
              <a:r>
                <a:rPr lang="en-US" b="true" sz="7666">
                  <a:solidFill>
                    <a:srgbClr val="00000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Give&amp;Go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326021" y="6901453"/>
              <a:ext cx="6787712" cy="985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13"/>
                </a:lnSpc>
              </a:pPr>
              <a:r>
                <a:rPr lang="en-US" sz="443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Red de Volutarios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1457" y="468755"/>
            <a:ext cx="7025086" cy="104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0"/>
              </a:lnSpc>
              <a:spcBef>
                <a:spcPct val="0"/>
              </a:spcBef>
            </a:pPr>
            <a:r>
              <a:rPr lang="en-US" sz="8000" spc="-136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ENTREGABLES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2008490" y="9518803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95251" y="6893671"/>
            <a:ext cx="3676890" cy="4758328"/>
          </a:xfrm>
          <a:custGeom>
            <a:avLst/>
            <a:gdLst/>
            <a:ahLst/>
            <a:cxnLst/>
            <a:rect r="r" b="b" t="t" l="l"/>
            <a:pathLst>
              <a:path h="4758328" w="3676890">
                <a:moveTo>
                  <a:pt x="0" y="0"/>
                </a:moveTo>
                <a:lnTo>
                  <a:pt x="3676889" y="0"/>
                </a:lnTo>
                <a:lnTo>
                  <a:pt x="3676889" y="4758328"/>
                </a:lnTo>
                <a:lnTo>
                  <a:pt x="0" y="475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91831" y="-2055340"/>
            <a:ext cx="2620531" cy="6611432"/>
          </a:xfrm>
          <a:custGeom>
            <a:avLst/>
            <a:gdLst/>
            <a:ahLst/>
            <a:cxnLst/>
            <a:rect r="r" b="b" t="t" l="l"/>
            <a:pathLst>
              <a:path h="6611432" w="2620531">
                <a:moveTo>
                  <a:pt x="0" y="0"/>
                </a:moveTo>
                <a:lnTo>
                  <a:pt x="2620531" y="0"/>
                </a:lnTo>
                <a:lnTo>
                  <a:pt x="2620531" y="6611432"/>
                </a:lnTo>
                <a:lnTo>
                  <a:pt x="0" y="6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10800000">
            <a:off x="-2805711" y="-1472052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721516" y="2899254"/>
            <a:ext cx="4075212" cy="68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4048" u="sng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  <a:hlinkClick r:id="rId11" action="ppaction://hlinksldjump"/>
              </a:rPr>
              <a:t>Primer Trimestre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72481" y="2899254"/>
            <a:ext cx="4424660" cy="68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67"/>
              </a:lnSpc>
            </a:pPr>
            <a:r>
              <a:rPr lang="en-US" sz="4048" u="none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SegundoTrimestre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21516" y="3831259"/>
            <a:ext cx="5000672" cy="3480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Información general del proyecto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Requerimientos funcionales y no funcionales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Mockups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BPMN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Recolección de información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Historias de usuario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72481" y="3831259"/>
            <a:ext cx="5394003" cy="34802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Costos y presupuestos 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Diagrama casos de uso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MER (notación crows foot) 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Normalización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Diccionario de datos - 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Diagrama de clases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Diagrama de despliegue - </a:t>
            </a:r>
          </a:p>
          <a:p>
            <a:pPr algn="l" marL="535611" indent="-267805" lvl="1">
              <a:lnSpc>
                <a:spcPts val="3473"/>
              </a:lnSpc>
              <a:buFont typeface="Arial"/>
              <a:buChar char="•"/>
            </a:pPr>
            <a:r>
              <a:rPr lang="en-US" sz="2480">
                <a:solidFill>
                  <a:srgbClr val="768E8E"/>
                </a:solidFill>
                <a:latin typeface="Open Sans"/>
                <a:ea typeface="Open Sans"/>
                <a:cs typeface="Open Sans"/>
                <a:sym typeface="Open Sans"/>
              </a:rPr>
              <a:t>Control de versiones  (Git Hub)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81010" y="2511746"/>
            <a:ext cx="2509710" cy="6331836"/>
          </a:xfrm>
          <a:custGeom>
            <a:avLst/>
            <a:gdLst/>
            <a:ahLst/>
            <a:cxnLst/>
            <a:rect r="r" b="b" t="t" l="l"/>
            <a:pathLst>
              <a:path h="6331836" w="2509710">
                <a:moveTo>
                  <a:pt x="0" y="0"/>
                </a:moveTo>
                <a:lnTo>
                  <a:pt x="2509710" y="0"/>
                </a:lnTo>
                <a:lnTo>
                  <a:pt x="2509710" y="6331836"/>
                </a:lnTo>
                <a:lnTo>
                  <a:pt x="0" y="63318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668" y="7535827"/>
            <a:ext cx="8467923" cy="3715301"/>
          </a:xfrm>
          <a:custGeom>
            <a:avLst/>
            <a:gdLst/>
            <a:ahLst/>
            <a:cxnLst/>
            <a:rect r="r" b="b" t="t" l="l"/>
            <a:pathLst>
              <a:path h="3715301" w="8467923">
                <a:moveTo>
                  <a:pt x="0" y="0"/>
                </a:moveTo>
                <a:lnTo>
                  <a:pt x="8467923" y="0"/>
                </a:lnTo>
                <a:lnTo>
                  <a:pt x="8467923" y="3715301"/>
                </a:lnTo>
                <a:lnTo>
                  <a:pt x="0" y="37153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436481" y="9046233"/>
            <a:ext cx="12139043" cy="2411411"/>
          </a:xfrm>
          <a:custGeom>
            <a:avLst/>
            <a:gdLst/>
            <a:ahLst/>
            <a:cxnLst/>
            <a:rect r="r" b="b" t="t" l="l"/>
            <a:pathLst>
              <a:path h="2411411" w="12139043">
                <a:moveTo>
                  <a:pt x="0" y="0"/>
                </a:moveTo>
                <a:lnTo>
                  <a:pt x="12139042" y="0"/>
                </a:lnTo>
                <a:lnTo>
                  <a:pt x="12139042" y="2411411"/>
                </a:lnTo>
                <a:lnTo>
                  <a:pt x="0" y="241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true" flipV="false" rot="0">
            <a:off x="3145519" y="8556620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490305" y="6229521"/>
            <a:ext cx="4039913" cy="5228123"/>
          </a:xfrm>
          <a:custGeom>
            <a:avLst/>
            <a:gdLst/>
            <a:ahLst/>
            <a:cxnLst/>
            <a:rect r="r" b="b" t="t" l="l"/>
            <a:pathLst>
              <a:path h="5228123" w="4039913">
                <a:moveTo>
                  <a:pt x="0" y="0"/>
                </a:moveTo>
                <a:lnTo>
                  <a:pt x="4039914" y="0"/>
                </a:lnTo>
                <a:lnTo>
                  <a:pt x="4039914" y="5228123"/>
                </a:lnTo>
                <a:lnTo>
                  <a:pt x="0" y="5228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259300" y="1207523"/>
            <a:ext cx="5400745" cy="5400745"/>
          </a:xfrm>
          <a:custGeom>
            <a:avLst/>
            <a:gdLst/>
            <a:ahLst/>
            <a:cxnLst/>
            <a:rect r="r" b="b" t="t" l="l"/>
            <a:pathLst>
              <a:path h="5400745" w="5400745">
                <a:moveTo>
                  <a:pt x="0" y="0"/>
                </a:moveTo>
                <a:lnTo>
                  <a:pt x="5400745" y="0"/>
                </a:lnTo>
                <a:lnTo>
                  <a:pt x="5400745" y="5400745"/>
                </a:lnTo>
                <a:lnTo>
                  <a:pt x="0" y="540074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75012">
            <a:off x="11566286" y="-1863789"/>
            <a:ext cx="8417617" cy="3731213"/>
          </a:xfrm>
          <a:custGeom>
            <a:avLst/>
            <a:gdLst/>
            <a:ahLst/>
            <a:cxnLst/>
            <a:rect r="r" b="b" t="t" l="l"/>
            <a:pathLst>
              <a:path h="3731213" w="8417617">
                <a:moveTo>
                  <a:pt x="0" y="0"/>
                </a:moveTo>
                <a:lnTo>
                  <a:pt x="8417616" y="0"/>
                </a:lnTo>
                <a:lnTo>
                  <a:pt x="8417616" y="3731213"/>
                </a:lnTo>
                <a:lnTo>
                  <a:pt x="0" y="373121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-3266496" y="-1203888"/>
            <a:ext cx="12139043" cy="2411411"/>
          </a:xfrm>
          <a:custGeom>
            <a:avLst/>
            <a:gdLst/>
            <a:ahLst/>
            <a:cxnLst/>
            <a:rect r="r" b="b" t="t" l="l"/>
            <a:pathLst>
              <a:path h="2411411" w="12139043">
                <a:moveTo>
                  <a:pt x="0" y="0"/>
                </a:moveTo>
                <a:lnTo>
                  <a:pt x="12139043" y="0"/>
                </a:lnTo>
                <a:lnTo>
                  <a:pt x="12139043" y="2411411"/>
                </a:lnTo>
                <a:lnTo>
                  <a:pt x="0" y="24114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true" flipV="false" rot="0">
            <a:off x="-2709762" y="-2931510"/>
            <a:ext cx="5227022" cy="6225756"/>
          </a:xfrm>
          <a:custGeom>
            <a:avLst/>
            <a:gdLst/>
            <a:ahLst/>
            <a:cxnLst/>
            <a:rect r="r" b="b" t="t" l="l"/>
            <a:pathLst>
              <a:path h="6225756" w="5227022">
                <a:moveTo>
                  <a:pt x="5227022" y="0"/>
                </a:moveTo>
                <a:lnTo>
                  <a:pt x="0" y="0"/>
                </a:lnTo>
                <a:lnTo>
                  <a:pt x="0" y="6225756"/>
                </a:lnTo>
                <a:lnTo>
                  <a:pt x="5227022" y="6225756"/>
                </a:lnTo>
                <a:lnTo>
                  <a:pt x="5227022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6041431" y="-2649053"/>
            <a:ext cx="9733663" cy="4314567"/>
          </a:xfrm>
          <a:custGeom>
            <a:avLst/>
            <a:gdLst/>
            <a:ahLst/>
            <a:cxnLst/>
            <a:rect r="r" b="b" t="t" l="l"/>
            <a:pathLst>
              <a:path h="4314567" w="9733663">
                <a:moveTo>
                  <a:pt x="0" y="0"/>
                </a:moveTo>
                <a:lnTo>
                  <a:pt x="9733663" y="0"/>
                </a:lnTo>
                <a:lnTo>
                  <a:pt x="9733663" y="4314567"/>
                </a:lnTo>
                <a:lnTo>
                  <a:pt x="0" y="43145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4845198" y="2887642"/>
            <a:ext cx="7828610" cy="4964219"/>
            <a:chOff x="0" y="0"/>
            <a:chExt cx="10438147" cy="6618959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280410"/>
              <a:ext cx="10438147" cy="41409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1819"/>
                </a:lnSpc>
              </a:pPr>
              <a:r>
                <a:rPr lang="en-US" sz="11819" i="true">
                  <a:solidFill>
                    <a:srgbClr val="768E8E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PRIMER</a:t>
              </a:r>
              <a:r>
                <a:rPr lang="en-US" sz="11819" i="true">
                  <a:solidFill>
                    <a:srgbClr val="768E8E"/>
                  </a:solidFill>
                  <a:latin typeface="Dancing Script"/>
                  <a:ea typeface="Dancing Script"/>
                  <a:cs typeface="Dancing Script"/>
                  <a:sym typeface="Dancing Script"/>
                </a:rPr>
                <a:t> TRIMESTRE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01793" y="-95250"/>
              <a:ext cx="7234561" cy="834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92"/>
                </a:lnSpc>
              </a:pPr>
              <a:r>
                <a:rPr lang="en-US" b="true" sz="3693" spc="332">
                  <a:solidFill>
                    <a:srgbClr val="768E8E"/>
                  </a:solidFill>
                  <a:latin typeface="Abhaya Libre Bold"/>
                  <a:ea typeface="Abhaya Libre Bold"/>
                  <a:cs typeface="Abhaya Libre Bold"/>
                  <a:sym typeface="Abhaya Libre Bold"/>
                </a:rPr>
                <a:t>GIVE &amp; GO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669274" y="6025326"/>
              <a:ext cx="9099599" cy="5936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22"/>
                </a:lnSpc>
              </a:pPr>
              <a:r>
                <a:rPr lang="en-US" b="true" sz="2659" spc="159">
                  <a:solidFill>
                    <a:srgbClr val="768E8E"/>
                  </a:solidFill>
                  <a:latin typeface="Abhaya Libre Medium"/>
                  <a:ea typeface="Abhaya Libre Medium"/>
                  <a:cs typeface="Abhaya Libre Medium"/>
                  <a:sym typeface="Abhaya Libre Medium"/>
                </a:rPr>
                <a:t>Sustentación - 1 oct 2025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695450" y="2601912"/>
            <a:ext cx="8435422" cy="104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  <a:spcBef>
                <a:spcPct val="0"/>
              </a:spcBef>
            </a:pPr>
            <a:r>
              <a:rPr lang="en-US" sz="8000" spc="-136" strike="noStrike" u="none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OBJETIVO GENERAL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395473" y="4697537"/>
            <a:ext cx="7748527" cy="284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58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Desarrollar una plataforma digital (web y móvil) que permita conectar a personas que desean ofrecer ayuda (voluntarios) con aquellas que la necesitan (organizaciones, comunidades o individuos), fomentando la solidaridad y la participación social.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130872" y="2109844"/>
            <a:ext cx="6420534" cy="6726274"/>
          </a:xfrm>
          <a:custGeom>
            <a:avLst/>
            <a:gdLst/>
            <a:ahLst/>
            <a:cxnLst/>
            <a:rect r="r" b="b" t="t" l="l"/>
            <a:pathLst>
              <a:path h="6726274" w="6420534">
                <a:moveTo>
                  <a:pt x="0" y="0"/>
                </a:moveTo>
                <a:lnTo>
                  <a:pt x="6420534" y="0"/>
                </a:lnTo>
                <a:lnTo>
                  <a:pt x="6420534" y="6726273"/>
                </a:lnTo>
                <a:lnTo>
                  <a:pt x="0" y="6726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82331" y="-1440876"/>
            <a:ext cx="2620531" cy="6611432"/>
          </a:xfrm>
          <a:custGeom>
            <a:avLst/>
            <a:gdLst/>
            <a:ahLst/>
            <a:cxnLst/>
            <a:rect r="r" b="b" t="t" l="l"/>
            <a:pathLst>
              <a:path h="6611432" w="2620531">
                <a:moveTo>
                  <a:pt x="0" y="0"/>
                </a:moveTo>
                <a:lnTo>
                  <a:pt x="2620531" y="0"/>
                </a:lnTo>
                <a:lnTo>
                  <a:pt x="2620531" y="6611432"/>
                </a:lnTo>
                <a:lnTo>
                  <a:pt x="0" y="6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0">
            <a:off x="12193155" y="9034082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810427" y="6587767"/>
            <a:ext cx="3910291" cy="5060377"/>
          </a:xfrm>
          <a:custGeom>
            <a:avLst/>
            <a:gdLst/>
            <a:ahLst/>
            <a:cxnLst/>
            <a:rect r="r" b="b" t="t" l="l"/>
            <a:pathLst>
              <a:path h="5060377" w="3910291">
                <a:moveTo>
                  <a:pt x="0" y="0"/>
                </a:moveTo>
                <a:lnTo>
                  <a:pt x="3910292" y="0"/>
                </a:lnTo>
                <a:lnTo>
                  <a:pt x="3910292" y="5060377"/>
                </a:lnTo>
                <a:lnTo>
                  <a:pt x="0" y="5060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10800000">
            <a:off x="-2846874" y="-1440876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2331" y="-1440876"/>
            <a:ext cx="2620531" cy="6611432"/>
          </a:xfrm>
          <a:custGeom>
            <a:avLst/>
            <a:gdLst/>
            <a:ahLst/>
            <a:cxnLst/>
            <a:rect r="r" b="b" t="t" l="l"/>
            <a:pathLst>
              <a:path h="6611432" w="2620531">
                <a:moveTo>
                  <a:pt x="0" y="0"/>
                </a:moveTo>
                <a:lnTo>
                  <a:pt x="2620531" y="0"/>
                </a:lnTo>
                <a:lnTo>
                  <a:pt x="2620531" y="6611432"/>
                </a:lnTo>
                <a:lnTo>
                  <a:pt x="0" y="6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2193155" y="9034082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0427" y="6587767"/>
            <a:ext cx="3910291" cy="5060377"/>
          </a:xfrm>
          <a:custGeom>
            <a:avLst/>
            <a:gdLst/>
            <a:ahLst/>
            <a:cxnLst/>
            <a:rect r="r" b="b" t="t" l="l"/>
            <a:pathLst>
              <a:path h="5060377" w="3910291">
                <a:moveTo>
                  <a:pt x="0" y="0"/>
                </a:moveTo>
                <a:lnTo>
                  <a:pt x="3910292" y="0"/>
                </a:lnTo>
                <a:lnTo>
                  <a:pt x="3910292" y="5060377"/>
                </a:lnTo>
                <a:lnTo>
                  <a:pt x="0" y="5060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2846874" y="-1440876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789125" y="2430462"/>
            <a:ext cx="6537655" cy="6192942"/>
          </a:xfrm>
          <a:custGeom>
            <a:avLst/>
            <a:gdLst/>
            <a:ahLst/>
            <a:cxnLst/>
            <a:rect r="r" b="b" t="t" l="l"/>
            <a:pathLst>
              <a:path h="6192942" w="6537655">
                <a:moveTo>
                  <a:pt x="0" y="0"/>
                </a:moveTo>
                <a:lnTo>
                  <a:pt x="6537655" y="0"/>
                </a:lnTo>
                <a:lnTo>
                  <a:pt x="6537655" y="6192942"/>
                </a:lnTo>
                <a:lnTo>
                  <a:pt x="0" y="6192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95450" y="2601912"/>
            <a:ext cx="9093675" cy="104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00"/>
              </a:lnSpc>
              <a:spcBef>
                <a:spcPct val="0"/>
              </a:spcBef>
            </a:pPr>
            <a:r>
              <a:rPr lang="en-US" sz="8000" spc="-136" strike="noStrike" u="none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OBJETIVO ESPECIFICOS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16908" y="3918998"/>
            <a:ext cx="8530672" cy="4704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0445" indent="-275222" lvl="1">
              <a:lnSpc>
                <a:spcPts val="3441"/>
              </a:lnSpc>
              <a:buAutoNum type="arabicPeriod" startAt="1"/>
            </a:pPr>
            <a:r>
              <a:rPr lang="en-US" sz="2549" spc="53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Crear un sistema de registro y autenticación para voluntarios,organizaciones y solicitantes.</a:t>
            </a:r>
          </a:p>
          <a:p>
            <a:pPr algn="l" marL="550445" indent="-275222" lvl="1">
              <a:lnSpc>
                <a:spcPts val="3441"/>
              </a:lnSpc>
              <a:buAutoNum type="arabicPeriod" startAt="1"/>
            </a:pPr>
            <a:r>
              <a:rPr lang="en-US" sz="2549" spc="53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Permitir a los voluntarios publicar sus habilidades y disponibilidad.</a:t>
            </a:r>
          </a:p>
          <a:p>
            <a:pPr algn="l" marL="550445" indent="-275222" lvl="1">
              <a:lnSpc>
                <a:spcPts val="3441"/>
              </a:lnSpc>
              <a:buAutoNum type="arabicPeriod" startAt="1"/>
            </a:pPr>
            <a:r>
              <a:rPr lang="en-US" sz="2549" spc="53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Ofrecer un buscador de necesidades según ubicación y tipo de ayuda.</a:t>
            </a:r>
          </a:p>
          <a:p>
            <a:pPr algn="l" marL="550445" indent="-275222" lvl="1">
              <a:lnSpc>
                <a:spcPts val="3441"/>
              </a:lnSpc>
              <a:buAutoNum type="arabicPeriod" startAt="1"/>
            </a:pPr>
            <a:r>
              <a:rPr lang="en-US" sz="2549" spc="53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Incluir un módulo de mensajería para la coordinación entre usuarios.</a:t>
            </a:r>
          </a:p>
          <a:p>
            <a:pPr algn="l" marL="550445" indent="-275222" lvl="1">
              <a:lnSpc>
                <a:spcPts val="3441"/>
              </a:lnSpc>
              <a:buAutoNum type="arabicPeriod" startAt="1"/>
            </a:pPr>
            <a:r>
              <a:rPr lang="en-US" sz="2549" spc="53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Implementar un sistema de notificaciones y seguimiento de actividades realizadas.</a:t>
            </a:r>
          </a:p>
          <a:p>
            <a:pPr algn="l" marL="550445" indent="-275222" lvl="1">
              <a:lnSpc>
                <a:spcPts val="3441"/>
              </a:lnSpc>
              <a:buAutoNum type="arabicPeriod" startAt="1"/>
            </a:pPr>
            <a:r>
              <a:rPr lang="en-US" sz="2549" spc="53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Generar estadísticas y reportes de impacto social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31457" y="468755"/>
            <a:ext cx="7025086" cy="200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0"/>
              </a:lnSpc>
              <a:spcBef>
                <a:spcPct val="0"/>
              </a:spcBef>
            </a:pPr>
            <a:r>
              <a:rPr lang="en-US" sz="8000" spc="-136" strike="noStrike" u="none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VISIÓN Y MISIÓN DEL PROYECTO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2008490" y="9518803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95251" y="6893671"/>
            <a:ext cx="3676890" cy="4758328"/>
          </a:xfrm>
          <a:custGeom>
            <a:avLst/>
            <a:gdLst/>
            <a:ahLst/>
            <a:cxnLst/>
            <a:rect r="r" b="b" t="t" l="l"/>
            <a:pathLst>
              <a:path h="4758328" w="3676890">
                <a:moveTo>
                  <a:pt x="0" y="0"/>
                </a:moveTo>
                <a:lnTo>
                  <a:pt x="3676889" y="0"/>
                </a:lnTo>
                <a:lnTo>
                  <a:pt x="3676889" y="4758328"/>
                </a:lnTo>
                <a:lnTo>
                  <a:pt x="0" y="475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" id="5"/>
          <p:cNvGrpSpPr/>
          <p:nvPr/>
        </p:nvGrpSpPr>
        <p:grpSpPr>
          <a:xfrm rot="0">
            <a:off x="696038" y="2626637"/>
            <a:ext cx="8447962" cy="4143638"/>
            <a:chOff x="0" y="0"/>
            <a:chExt cx="11263950" cy="5524851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1263950" cy="5524851"/>
              <a:chOff x="0" y="0"/>
              <a:chExt cx="2183107" cy="1070791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183107" cy="1070791"/>
              </a:xfrm>
              <a:custGeom>
                <a:avLst/>
                <a:gdLst/>
                <a:ahLst/>
                <a:cxnLst/>
                <a:rect r="r" b="b" t="t" l="l"/>
                <a:pathLst>
                  <a:path h="1070791" w="2183107">
                    <a:moveTo>
                      <a:pt x="40323" y="0"/>
                    </a:moveTo>
                    <a:lnTo>
                      <a:pt x="2142784" y="0"/>
                    </a:lnTo>
                    <a:cubicBezTo>
                      <a:pt x="2153479" y="0"/>
                      <a:pt x="2163735" y="4248"/>
                      <a:pt x="2171297" y="11810"/>
                    </a:cubicBezTo>
                    <a:cubicBezTo>
                      <a:pt x="2178859" y="19372"/>
                      <a:pt x="2183107" y="29628"/>
                      <a:pt x="2183107" y="40323"/>
                    </a:cubicBezTo>
                    <a:lnTo>
                      <a:pt x="2183107" y="1030469"/>
                    </a:lnTo>
                    <a:cubicBezTo>
                      <a:pt x="2183107" y="1041163"/>
                      <a:pt x="2178859" y="1051419"/>
                      <a:pt x="2171297" y="1058981"/>
                    </a:cubicBezTo>
                    <a:cubicBezTo>
                      <a:pt x="2163735" y="1066543"/>
                      <a:pt x="2153479" y="1070791"/>
                      <a:pt x="2142784" y="1070791"/>
                    </a:cubicBezTo>
                    <a:lnTo>
                      <a:pt x="40323" y="1070791"/>
                    </a:lnTo>
                    <a:cubicBezTo>
                      <a:pt x="18053" y="1070791"/>
                      <a:pt x="0" y="1052738"/>
                      <a:pt x="0" y="1030469"/>
                    </a:cubicBezTo>
                    <a:lnTo>
                      <a:pt x="0" y="40323"/>
                    </a:lnTo>
                    <a:cubicBezTo>
                      <a:pt x="0" y="18053"/>
                      <a:pt x="18053" y="0"/>
                      <a:pt x="40323" y="0"/>
                    </a:cubicBezTo>
                    <a:close/>
                  </a:path>
                </a:pathLst>
              </a:custGeom>
              <a:solidFill>
                <a:srgbClr val="E37E4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85725"/>
                <a:ext cx="2183107" cy="985066"/>
              </a:xfrm>
              <a:prstGeom prst="rect">
                <a:avLst/>
              </a:prstGeom>
            </p:spPr>
            <p:txBody>
              <a:bodyPr anchor="ctr" rtlCol="false" tIns="65807" lIns="65807" bIns="65807" rIns="65807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3175259" y="508485"/>
              <a:ext cx="4913431" cy="1883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845"/>
                </a:lnSpc>
                <a:spcBef>
                  <a:spcPct val="0"/>
                </a:spcBef>
              </a:pPr>
              <a:r>
                <a:rPr lang="en-US" sz="10363" spc="-176">
                  <a:solidFill>
                    <a:srgbClr val="FBF6F1"/>
                  </a:solidFill>
                  <a:latin typeface="Bobby Jones Soft"/>
                  <a:ea typeface="Bobby Jones Soft"/>
                  <a:cs typeface="Bobby Jones Soft"/>
                  <a:sym typeface="Bobby Jones Soft"/>
                </a:rPr>
                <a:t>MISIÓN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455241" y="2519019"/>
              <a:ext cx="10353468" cy="24587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69"/>
                </a:lnSpc>
                <a:spcBef>
                  <a:spcPct val="0"/>
                </a:spcBef>
              </a:pPr>
              <a:r>
                <a:rPr lang="en-US" b="true" sz="2199" spc="35">
                  <a:solidFill>
                    <a:srgbClr val="FBF6F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</a:t>
              </a:r>
              <a:r>
                <a:rPr lang="en-US" b="true" sz="2199" spc="35" strike="noStrike" u="none">
                  <a:solidFill>
                    <a:srgbClr val="FBF6F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onectar de manera rápida y segura a personas que necesitan ayuda con voluntarios y organizaciones dispuestas a brindarla, mediante una plataforma digital confiable que promueva la solidaridad, la colaboración ciudadana y el impacto social positivo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591831" y="-2055340"/>
            <a:ext cx="2620531" cy="6611432"/>
          </a:xfrm>
          <a:custGeom>
            <a:avLst/>
            <a:gdLst/>
            <a:ahLst/>
            <a:cxnLst/>
            <a:rect r="r" b="b" t="t" l="l"/>
            <a:pathLst>
              <a:path h="6611432" w="2620531">
                <a:moveTo>
                  <a:pt x="0" y="0"/>
                </a:moveTo>
                <a:lnTo>
                  <a:pt x="2620531" y="0"/>
                </a:lnTo>
                <a:lnTo>
                  <a:pt x="2620531" y="6611432"/>
                </a:lnTo>
                <a:lnTo>
                  <a:pt x="0" y="6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true" flipV="false" rot="-10800000">
            <a:off x="-2805711" y="-1472052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7960398" y="5995349"/>
            <a:ext cx="8447962" cy="4162688"/>
            <a:chOff x="0" y="0"/>
            <a:chExt cx="11263950" cy="5550251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1263950" cy="5550251"/>
              <a:chOff x="0" y="0"/>
              <a:chExt cx="2183107" cy="1075714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183107" cy="1075714"/>
              </a:xfrm>
              <a:custGeom>
                <a:avLst/>
                <a:gdLst/>
                <a:ahLst/>
                <a:cxnLst/>
                <a:rect r="r" b="b" t="t" l="l"/>
                <a:pathLst>
                  <a:path h="1075714" w="2183107">
                    <a:moveTo>
                      <a:pt x="40323" y="0"/>
                    </a:moveTo>
                    <a:lnTo>
                      <a:pt x="2142784" y="0"/>
                    </a:lnTo>
                    <a:cubicBezTo>
                      <a:pt x="2153479" y="0"/>
                      <a:pt x="2163735" y="4248"/>
                      <a:pt x="2171297" y="11810"/>
                    </a:cubicBezTo>
                    <a:cubicBezTo>
                      <a:pt x="2178859" y="19372"/>
                      <a:pt x="2183107" y="29628"/>
                      <a:pt x="2183107" y="40323"/>
                    </a:cubicBezTo>
                    <a:lnTo>
                      <a:pt x="2183107" y="1035392"/>
                    </a:lnTo>
                    <a:cubicBezTo>
                      <a:pt x="2183107" y="1046086"/>
                      <a:pt x="2178859" y="1056342"/>
                      <a:pt x="2171297" y="1063904"/>
                    </a:cubicBezTo>
                    <a:cubicBezTo>
                      <a:pt x="2163735" y="1071466"/>
                      <a:pt x="2153479" y="1075714"/>
                      <a:pt x="2142784" y="1075714"/>
                    </a:cubicBezTo>
                    <a:lnTo>
                      <a:pt x="40323" y="1075714"/>
                    </a:lnTo>
                    <a:cubicBezTo>
                      <a:pt x="18053" y="1075714"/>
                      <a:pt x="0" y="1057661"/>
                      <a:pt x="0" y="1035392"/>
                    </a:cubicBezTo>
                    <a:lnTo>
                      <a:pt x="0" y="40323"/>
                    </a:lnTo>
                    <a:cubicBezTo>
                      <a:pt x="0" y="18053"/>
                      <a:pt x="18053" y="0"/>
                      <a:pt x="40323" y="0"/>
                    </a:cubicBezTo>
                    <a:close/>
                  </a:path>
                </a:pathLst>
              </a:custGeom>
              <a:solidFill>
                <a:srgbClr val="E37E40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85725"/>
                <a:ext cx="2183107" cy="989989"/>
              </a:xfrm>
              <a:prstGeom prst="rect">
                <a:avLst/>
              </a:prstGeom>
            </p:spPr>
            <p:txBody>
              <a:bodyPr anchor="ctr" rtlCol="false" tIns="65807" lIns="65807" bIns="65807" rIns="65807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3175259" y="508485"/>
              <a:ext cx="4913431" cy="1883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845"/>
                </a:lnSpc>
                <a:spcBef>
                  <a:spcPct val="0"/>
                </a:spcBef>
              </a:pPr>
              <a:r>
                <a:rPr lang="en-US" sz="10363" spc="-176">
                  <a:solidFill>
                    <a:srgbClr val="FBF6F1"/>
                  </a:solidFill>
                  <a:latin typeface="Bobby Jones Soft"/>
                  <a:ea typeface="Bobby Jones Soft"/>
                  <a:cs typeface="Bobby Jones Soft"/>
                  <a:sym typeface="Bobby Jones Soft"/>
                </a:rPr>
                <a:t>VISIÓN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455241" y="2353725"/>
              <a:ext cx="10353468" cy="29540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69"/>
                </a:lnSpc>
                <a:spcBef>
                  <a:spcPct val="0"/>
                </a:spcBef>
              </a:pPr>
              <a:r>
                <a:rPr lang="en-US" b="true" sz="2199" spc="35">
                  <a:solidFill>
                    <a:srgbClr val="FBF6F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</a:t>
              </a:r>
              <a:r>
                <a:rPr lang="en-US" b="true" sz="2199" spc="35" strike="noStrike" u="none">
                  <a:solidFill>
                    <a:srgbClr val="FBF6F1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er la plataforma líder de solidaridad digital en Latinoamérica para el año 2030, reconocida por su capacidad de transformar la manera en que las personas y organizaciones se conectan para ayudar, fomentando comunidades más unidas, resilientes y solidarias en todo el mundo.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82331" y="-1440876"/>
            <a:ext cx="2620531" cy="6611432"/>
          </a:xfrm>
          <a:custGeom>
            <a:avLst/>
            <a:gdLst/>
            <a:ahLst/>
            <a:cxnLst/>
            <a:rect r="r" b="b" t="t" l="l"/>
            <a:pathLst>
              <a:path h="6611432" w="2620531">
                <a:moveTo>
                  <a:pt x="0" y="0"/>
                </a:moveTo>
                <a:lnTo>
                  <a:pt x="2620531" y="0"/>
                </a:lnTo>
                <a:lnTo>
                  <a:pt x="2620531" y="6611432"/>
                </a:lnTo>
                <a:lnTo>
                  <a:pt x="0" y="6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true" flipV="false" rot="0">
            <a:off x="12193155" y="9034082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810427" y="6587767"/>
            <a:ext cx="3910291" cy="5060377"/>
          </a:xfrm>
          <a:custGeom>
            <a:avLst/>
            <a:gdLst/>
            <a:ahLst/>
            <a:cxnLst/>
            <a:rect r="r" b="b" t="t" l="l"/>
            <a:pathLst>
              <a:path h="5060377" w="3910291">
                <a:moveTo>
                  <a:pt x="0" y="0"/>
                </a:moveTo>
                <a:lnTo>
                  <a:pt x="3910292" y="0"/>
                </a:lnTo>
                <a:lnTo>
                  <a:pt x="3910292" y="5060377"/>
                </a:lnTo>
                <a:lnTo>
                  <a:pt x="0" y="506037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-10800000">
            <a:off x="-2846874" y="-1440876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70173" y="1487954"/>
            <a:ext cx="5566304" cy="7021355"/>
          </a:xfrm>
          <a:custGeom>
            <a:avLst/>
            <a:gdLst/>
            <a:ahLst/>
            <a:cxnLst/>
            <a:rect r="r" b="b" t="t" l="l"/>
            <a:pathLst>
              <a:path h="7021355" w="5566304">
                <a:moveTo>
                  <a:pt x="0" y="0"/>
                </a:moveTo>
                <a:lnTo>
                  <a:pt x="5566304" y="0"/>
                </a:lnTo>
                <a:lnTo>
                  <a:pt x="5566304" y="7021355"/>
                </a:lnTo>
                <a:lnTo>
                  <a:pt x="0" y="70213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65177" y="1372168"/>
            <a:ext cx="7666427" cy="2006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0"/>
              </a:lnSpc>
              <a:spcBef>
                <a:spcPct val="0"/>
              </a:spcBef>
            </a:pPr>
            <a:r>
              <a:rPr lang="en-US" sz="8000" spc="-136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INSPIRACIÓN Y CREATIVIDAD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644049" y="4023838"/>
            <a:ext cx="9615251" cy="3794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99" spc="58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Give&amp;Go nace de la solidaridad, uniendo a quienes quieren ayudar con quienes lo necesitan.</a:t>
            </a:r>
          </a:p>
          <a:p>
            <a:pPr algn="ctr">
              <a:lnSpc>
                <a:spcPts val="3779"/>
              </a:lnSpc>
            </a:pPr>
            <a:r>
              <a:rPr lang="en-US" sz="2799" spc="58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 Nuestra inspiración es convertir las buenas intenciones en acciones reales.</a:t>
            </a:r>
          </a:p>
          <a:p>
            <a:pPr algn="ctr">
              <a:lnSpc>
                <a:spcPts val="3779"/>
              </a:lnSpc>
            </a:pPr>
            <a:r>
              <a:rPr lang="en-US" sz="2799" spc="58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 Con creatividad, ofrecemos una plataforma simple y confiable que elimina barreras.</a:t>
            </a:r>
          </a:p>
          <a:p>
            <a:pPr algn="ctr" marL="0" indent="0" lvl="0">
              <a:lnSpc>
                <a:spcPts val="3779"/>
              </a:lnSpc>
              <a:spcBef>
                <a:spcPct val="0"/>
              </a:spcBef>
            </a:pPr>
            <a:r>
              <a:rPr lang="en-US" sz="2799" spc="58">
                <a:solidFill>
                  <a:srgbClr val="434343"/>
                </a:solidFill>
                <a:latin typeface="DM Sans"/>
                <a:ea typeface="DM Sans"/>
                <a:cs typeface="DM Sans"/>
                <a:sym typeface="DM Sans"/>
              </a:rPr>
              <a:t> Así, cada aporte genera un impacto positivo y significativo.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30587" y="1341341"/>
            <a:ext cx="12626826" cy="10445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00"/>
              </a:lnSpc>
              <a:spcBef>
                <a:spcPct val="0"/>
              </a:spcBef>
            </a:pPr>
            <a:r>
              <a:rPr lang="en-US" sz="8000" spc="-136">
                <a:solidFill>
                  <a:srgbClr val="768E8E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FUNCIONALIDADES PRINCIPALES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0">
            <a:off x="12008490" y="9518803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95251" y="6893671"/>
            <a:ext cx="3676890" cy="4758328"/>
          </a:xfrm>
          <a:custGeom>
            <a:avLst/>
            <a:gdLst/>
            <a:ahLst/>
            <a:cxnLst/>
            <a:rect r="r" b="b" t="t" l="l"/>
            <a:pathLst>
              <a:path h="4758328" w="3676890">
                <a:moveTo>
                  <a:pt x="0" y="0"/>
                </a:moveTo>
                <a:lnTo>
                  <a:pt x="3676889" y="0"/>
                </a:lnTo>
                <a:lnTo>
                  <a:pt x="3676889" y="4758328"/>
                </a:lnTo>
                <a:lnTo>
                  <a:pt x="0" y="4758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1591831" y="-2055340"/>
            <a:ext cx="2620531" cy="6611432"/>
          </a:xfrm>
          <a:custGeom>
            <a:avLst/>
            <a:gdLst/>
            <a:ahLst/>
            <a:cxnLst/>
            <a:rect r="r" b="b" t="t" l="l"/>
            <a:pathLst>
              <a:path h="6611432" w="2620531">
                <a:moveTo>
                  <a:pt x="0" y="0"/>
                </a:moveTo>
                <a:lnTo>
                  <a:pt x="2620531" y="0"/>
                </a:lnTo>
                <a:lnTo>
                  <a:pt x="2620531" y="6611432"/>
                </a:lnTo>
                <a:lnTo>
                  <a:pt x="0" y="66114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true" flipV="false" rot="-10800000">
            <a:off x="-2805711" y="-1472052"/>
            <a:ext cx="8527564" cy="2500752"/>
          </a:xfrm>
          <a:custGeom>
            <a:avLst/>
            <a:gdLst/>
            <a:ahLst/>
            <a:cxnLst/>
            <a:rect r="r" b="b" t="t" l="l"/>
            <a:pathLst>
              <a:path h="2500752" w="8527564">
                <a:moveTo>
                  <a:pt x="8527564" y="0"/>
                </a:moveTo>
                <a:lnTo>
                  <a:pt x="0" y="0"/>
                </a:lnTo>
                <a:lnTo>
                  <a:pt x="0" y="2500752"/>
                </a:lnTo>
                <a:lnTo>
                  <a:pt x="8527564" y="2500752"/>
                </a:lnTo>
                <a:lnTo>
                  <a:pt x="852756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7" id="7"/>
          <p:cNvGrpSpPr/>
          <p:nvPr/>
        </p:nvGrpSpPr>
        <p:grpSpPr>
          <a:xfrm rot="0">
            <a:off x="214839" y="2806219"/>
            <a:ext cx="8929161" cy="2192055"/>
            <a:chOff x="0" y="0"/>
            <a:chExt cx="1675853" cy="41141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75853" cy="411412"/>
            </a:xfrm>
            <a:custGeom>
              <a:avLst/>
              <a:gdLst/>
              <a:ahLst/>
              <a:cxnLst/>
              <a:rect r="r" b="b" t="t" l="l"/>
              <a:pathLst>
                <a:path h="411412" w="1675853">
                  <a:moveTo>
                    <a:pt x="43352" y="0"/>
                  </a:moveTo>
                  <a:lnTo>
                    <a:pt x="1632501" y="0"/>
                  </a:lnTo>
                  <a:cubicBezTo>
                    <a:pt x="1656443" y="0"/>
                    <a:pt x="1675853" y="19409"/>
                    <a:pt x="1675853" y="43352"/>
                  </a:cubicBezTo>
                  <a:lnTo>
                    <a:pt x="1675853" y="368060"/>
                  </a:lnTo>
                  <a:cubicBezTo>
                    <a:pt x="1675853" y="392003"/>
                    <a:pt x="1656443" y="411412"/>
                    <a:pt x="1632501" y="411412"/>
                  </a:cubicBezTo>
                  <a:lnTo>
                    <a:pt x="43352" y="411412"/>
                  </a:lnTo>
                  <a:cubicBezTo>
                    <a:pt x="19409" y="411412"/>
                    <a:pt x="0" y="392003"/>
                    <a:pt x="0" y="368060"/>
                  </a:cubicBezTo>
                  <a:lnTo>
                    <a:pt x="0" y="43352"/>
                  </a:lnTo>
                  <a:cubicBezTo>
                    <a:pt x="0" y="19409"/>
                    <a:pt x="19409" y="0"/>
                    <a:pt x="43352" y="0"/>
                  </a:cubicBezTo>
                  <a:close/>
                </a:path>
              </a:pathLst>
            </a:custGeom>
            <a:solidFill>
              <a:srgbClr val="F3BE72"/>
            </a:solidFill>
            <a:ln cap="rnd">
              <a:noFill/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675853" cy="44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81976" y="3508786"/>
            <a:ext cx="8122087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Registro de voluntarios.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Registro de solicitantes. </a:t>
            </a:r>
          </a:p>
          <a:p>
            <a:pPr algn="l" marL="539746" indent="-269873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Perfiles con calificaciones y reputación.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14839" y="5255449"/>
            <a:ext cx="8929161" cy="2299697"/>
            <a:chOff x="0" y="0"/>
            <a:chExt cx="1675853" cy="431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75853" cy="431614"/>
            </a:xfrm>
            <a:custGeom>
              <a:avLst/>
              <a:gdLst/>
              <a:ahLst/>
              <a:cxnLst/>
              <a:rect r="r" b="b" t="t" l="l"/>
              <a:pathLst>
                <a:path h="431614" w="1675853">
                  <a:moveTo>
                    <a:pt x="43352" y="0"/>
                  </a:moveTo>
                  <a:lnTo>
                    <a:pt x="1632501" y="0"/>
                  </a:lnTo>
                  <a:cubicBezTo>
                    <a:pt x="1656443" y="0"/>
                    <a:pt x="1675853" y="19409"/>
                    <a:pt x="1675853" y="43352"/>
                  </a:cubicBezTo>
                  <a:lnTo>
                    <a:pt x="1675853" y="388262"/>
                  </a:lnTo>
                  <a:cubicBezTo>
                    <a:pt x="1675853" y="412205"/>
                    <a:pt x="1656443" y="431614"/>
                    <a:pt x="1632501" y="431614"/>
                  </a:cubicBezTo>
                  <a:lnTo>
                    <a:pt x="43352" y="431614"/>
                  </a:lnTo>
                  <a:cubicBezTo>
                    <a:pt x="19409" y="431614"/>
                    <a:pt x="0" y="412205"/>
                    <a:pt x="0" y="388262"/>
                  </a:cubicBezTo>
                  <a:lnTo>
                    <a:pt x="0" y="43352"/>
                  </a:lnTo>
                  <a:cubicBezTo>
                    <a:pt x="0" y="19409"/>
                    <a:pt x="19409" y="0"/>
                    <a:pt x="43352" y="0"/>
                  </a:cubicBezTo>
                  <a:close/>
                </a:path>
              </a:pathLst>
            </a:custGeom>
            <a:solidFill>
              <a:srgbClr val="E37E4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75853" cy="46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15567" y="6237701"/>
            <a:ext cx="8454905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Los solicitantes publican necesidades.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Los voluntarios publican lo que ofrecen.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4983413" y="7829923"/>
            <a:ext cx="8751956" cy="2242749"/>
            <a:chOff x="0" y="0"/>
            <a:chExt cx="1642594" cy="420926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642595" cy="420926"/>
            </a:xfrm>
            <a:custGeom>
              <a:avLst/>
              <a:gdLst/>
              <a:ahLst/>
              <a:cxnLst/>
              <a:rect r="r" b="b" t="t" l="l"/>
              <a:pathLst>
                <a:path h="420926" w="1642595">
                  <a:moveTo>
                    <a:pt x="44230" y="0"/>
                  </a:moveTo>
                  <a:lnTo>
                    <a:pt x="1598365" y="0"/>
                  </a:lnTo>
                  <a:cubicBezTo>
                    <a:pt x="1622792" y="0"/>
                    <a:pt x="1642595" y="19802"/>
                    <a:pt x="1642595" y="44230"/>
                  </a:cubicBezTo>
                  <a:lnTo>
                    <a:pt x="1642595" y="376696"/>
                  </a:lnTo>
                  <a:cubicBezTo>
                    <a:pt x="1642595" y="388427"/>
                    <a:pt x="1637935" y="399677"/>
                    <a:pt x="1629640" y="407972"/>
                  </a:cubicBezTo>
                  <a:cubicBezTo>
                    <a:pt x="1621345" y="416266"/>
                    <a:pt x="1610095" y="420926"/>
                    <a:pt x="1598365" y="420926"/>
                  </a:cubicBezTo>
                  <a:lnTo>
                    <a:pt x="44230" y="420926"/>
                  </a:lnTo>
                  <a:cubicBezTo>
                    <a:pt x="32499" y="420926"/>
                    <a:pt x="21249" y="416266"/>
                    <a:pt x="12955" y="407972"/>
                  </a:cubicBezTo>
                  <a:cubicBezTo>
                    <a:pt x="4660" y="399677"/>
                    <a:pt x="0" y="388427"/>
                    <a:pt x="0" y="376696"/>
                  </a:cubicBezTo>
                  <a:lnTo>
                    <a:pt x="0" y="44230"/>
                  </a:lnTo>
                  <a:cubicBezTo>
                    <a:pt x="0" y="32499"/>
                    <a:pt x="4660" y="21249"/>
                    <a:pt x="12955" y="12955"/>
                  </a:cubicBezTo>
                  <a:cubicBezTo>
                    <a:pt x="21249" y="4660"/>
                    <a:pt x="32499" y="0"/>
                    <a:pt x="44230" y="0"/>
                  </a:cubicBezTo>
                  <a:close/>
                </a:path>
              </a:pathLst>
            </a:custGeom>
            <a:solidFill>
              <a:srgbClr val="8DABAC"/>
            </a:solidFill>
            <a:ln cap="rnd">
              <a:noFill/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642594" cy="4590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5362832" y="8612419"/>
            <a:ext cx="799141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Mapa para ver oportunidades de voluntariado cercanas.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Filtros por categorías.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358537" y="2806219"/>
            <a:ext cx="8753664" cy="2192055"/>
            <a:chOff x="0" y="0"/>
            <a:chExt cx="1642915" cy="41141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642915" cy="411412"/>
            </a:xfrm>
            <a:custGeom>
              <a:avLst/>
              <a:gdLst/>
              <a:ahLst/>
              <a:cxnLst/>
              <a:rect r="r" b="b" t="t" l="l"/>
              <a:pathLst>
                <a:path h="411412" w="1642915">
                  <a:moveTo>
                    <a:pt x="44221" y="0"/>
                  </a:moveTo>
                  <a:lnTo>
                    <a:pt x="1598694" y="0"/>
                  </a:lnTo>
                  <a:cubicBezTo>
                    <a:pt x="1623117" y="0"/>
                    <a:pt x="1642915" y="19798"/>
                    <a:pt x="1642915" y="44221"/>
                  </a:cubicBezTo>
                  <a:lnTo>
                    <a:pt x="1642915" y="367191"/>
                  </a:lnTo>
                  <a:cubicBezTo>
                    <a:pt x="1642915" y="378919"/>
                    <a:pt x="1638256" y="390167"/>
                    <a:pt x="1629963" y="398460"/>
                  </a:cubicBezTo>
                  <a:cubicBezTo>
                    <a:pt x="1621670" y="406753"/>
                    <a:pt x="1610422" y="411412"/>
                    <a:pt x="1598694" y="411412"/>
                  </a:cubicBezTo>
                  <a:lnTo>
                    <a:pt x="44221" y="411412"/>
                  </a:lnTo>
                  <a:cubicBezTo>
                    <a:pt x="32493" y="411412"/>
                    <a:pt x="21245" y="406753"/>
                    <a:pt x="12952" y="398460"/>
                  </a:cubicBezTo>
                  <a:cubicBezTo>
                    <a:pt x="4659" y="390167"/>
                    <a:pt x="0" y="378919"/>
                    <a:pt x="0" y="367191"/>
                  </a:cubicBezTo>
                  <a:lnTo>
                    <a:pt x="0" y="44221"/>
                  </a:lnTo>
                  <a:cubicBezTo>
                    <a:pt x="0" y="32493"/>
                    <a:pt x="4659" y="21245"/>
                    <a:pt x="12952" y="12952"/>
                  </a:cubicBezTo>
                  <a:cubicBezTo>
                    <a:pt x="21245" y="4659"/>
                    <a:pt x="32493" y="0"/>
                    <a:pt x="44221" y="0"/>
                  </a:cubicBezTo>
                  <a:close/>
                </a:path>
              </a:pathLst>
            </a:custGeom>
            <a:solidFill>
              <a:srgbClr val="D8A86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642915" cy="4495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644629" y="3508786"/>
            <a:ext cx="818148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Chat interno para coordinar ayuda.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Notificaciones push/email cuando hay coincidencias entre oferta y necesidad.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358537" y="5255449"/>
            <a:ext cx="8753664" cy="2299697"/>
            <a:chOff x="0" y="0"/>
            <a:chExt cx="1642915" cy="4316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42915" cy="431614"/>
            </a:xfrm>
            <a:custGeom>
              <a:avLst/>
              <a:gdLst/>
              <a:ahLst/>
              <a:cxnLst/>
              <a:rect r="r" b="b" t="t" l="l"/>
              <a:pathLst>
                <a:path h="431614" w="1642915">
                  <a:moveTo>
                    <a:pt x="44221" y="0"/>
                  </a:moveTo>
                  <a:lnTo>
                    <a:pt x="1598694" y="0"/>
                  </a:lnTo>
                  <a:cubicBezTo>
                    <a:pt x="1623117" y="0"/>
                    <a:pt x="1642915" y="19798"/>
                    <a:pt x="1642915" y="44221"/>
                  </a:cubicBezTo>
                  <a:lnTo>
                    <a:pt x="1642915" y="387393"/>
                  </a:lnTo>
                  <a:cubicBezTo>
                    <a:pt x="1642915" y="399121"/>
                    <a:pt x="1638256" y="410369"/>
                    <a:pt x="1629963" y="418662"/>
                  </a:cubicBezTo>
                  <a:cubicBezTo>
                    <a:pt x="1621670" y="426955"/>
                    <a:pt x="1610422" y="431614"/>
                    <a:pt x="1598694" y="431614"/>
                  </a:cubicBezTo>
                  <a:lnTo>
                    <a:pt x="44221" y="431614"/>
                  </a:lnTo>
                  <a:cubicBezTo>
                    <a:pt x="32493" y="431614"/>
                    <a:pt x="21245" y="426955"/>
                    <a:pt x="12952" y="418662"/>
                  </a:cubicBezTo>
                  <a:cubicBezTo>
                    <a:pt x="4659" y="410369"/>
                    <a:pt x="0" y="399121"/>
                    <a:pt x="0" y="387393"/>
                  </a:cubicBezTo>
                  <a:lnTo>
                    <a:pt x="0" y="44221"/>
                  </a:lnTo>
                  <a:cubicBezTo>
                    <a:pt x="0" y="32493"/>
                    <a:pt x="4659" y="21245"/>
                    <a:pt x="12952" y="12952"/>
                  </a:cubicBezTo>
                  <a:cubicBezTo>
                    <a:pt x="21245" y="4659"/>
                    <a:pt x="32493" y="0"/>
                    <a:pt x="44221" y="0"/>
                  </a:cubicBezTo>
                  <a:close/>
                </a:path>
              </a:pathLst>
            </a:custGeom>
            <a:solidFill>
              <a:srgbClr val="EC9A58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642915" cy="46971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9644629" y="6047201"/>
            <a:ext cx="761467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Historial de ayudas realizadas.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Ranking de voluntarios más activos.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b="true" sz="2499" spc="149" u="none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Estadísticas de impacto social.</a:t>
            </a:r>
          </a:p>
        </p:txBody>
      </p:sp>
      <p:sp>
        <p:nvSpPr>
          <p:cNvPr name="Freeform 27" id="27"/>
          <p:cNvSpPr/>
          <p:nvPr/>
        </p:nvSpPr>
        <p:spPr>
          <a:xfrm flipH="false" flipV="false" rot="0">
            <a:off x="15557420" y="1028700"/>
            <a:ext cx="1701880" cy="1552966"/>
          </a:xfrm>
          <a:custGeom>
            <a:avLst/>
            <a:gdLst/>
            <a:ahLst/>
            <a:cxnLst/>
            <a:rect r="r" b="b" t="t" l="l"/>
            <a:pathLst>
              <a:path h="1552966" w="1701880">
                <a:moveTo>
                  <a:pt x="0" y="0"/>
                </a:moveTo>
                <a:lnTo>
                  <a:pt x="1701880" y="0"/>
                </a:lnTo>
                <a:lnTo>
                  <a:pt x="1701880" y="1552966"/>
                </a:lnTo>
                <a:lnTo>
                  <a:pt x="0" y="15529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2435470" y="2946813"/>
            <a:ext cx="4487900" cy="46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9"/>
              </a:lnSpc>
              <a:spcBef>
                <a:spcPct val="0"/>
              </a:spcBef>
            </a:pPr>
            <a:r>
              <a:rPr lang="en-US" sz="3599" spc="-61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MÓDULO DE USUARIO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05616" y="5399502"/>
            <a:ext cx="7074807" cy="46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9"/>
              </a:lnSpc>
              <a:spcBef>
                <a:spcPct val="0"/>
              </a:spcBef>
            </a:pPr>
            <a:r>
              <a:rPr lang="en-US" sz="3599" spc="-61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MÓDULO DE OFERTAS Y NECESIDADES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000239" y="2994438"/>
            <a:ext cx="5804046" cy="46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9"/>
              </a:lnSpc>
              <a:spcBef>
                <a:spcPct val="0"/>
              </a:spcBef>
            </a:pPr>
            <a:r>
              <a:rPr lang="en-US" sz="3599" spc="-61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MÓDULO DE COMUNICACIÓN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491420" y="5399502"/>
            <a:ext cx="4487900" cy="46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9"/>
              </a:lnSpc>
              <a:spcBef>
                <a:spcPct val="0"/>
              </a:spcBef>
            </a:pPr>
            <a:r>
              <a:rPr lang="en-US" sz="3599" spc="-61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MÓDULO DE REPORTES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302490" y="8050446"/>
            <a:ext cx="5683021" cy="466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19"/>
              </a:lnSpc>
              <a:spcBef>
                <a:spcPct val="0"/>
              </a:spcBef>
            </a:pPr>
            <a:r>
              <a:rPr lang="en-US" sz="3599" spc="-61">
                <a:solidFill>
                  <a:srgbClr val="FFFFFF"/>
                </a:solidFill>
                <a:latin typeface="Bobby Jones Soft"/>
                <a:ea typeface="Bobby Jones Soft"/>
                <a:cs typeface="Bobby Jones Soft"/>
                <a:sym typeface="Bobby Jones Soft"/>
              </a:rPr>
              <a:t>MÓDULO DE GEOLOCALIZACIÓN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DAGxUiU6B3A</dc:identifier>
  <dcterms:modified xsi:type="dcterms:W3CDTF">2011-08-01T06:04:30Z</dcterms:modified>
  <cp:revision>1</cp:revision>
  <dc:title>Presentación - Proyecto Give&amp;Go</dc:title>
</cp:coreProperties>
</file>